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5" r:id="rId1"/>
  </p:sldMasterIdLst>
  <p:sldIdLst>
    <p:sldId id="256" r:id="rId2"/>
    <p:sldId id="257" r:id="rId3"/>
    <p:sldId id="263" r:id="rId4"/>
    <p:sldId id="267" r:id="rId5"/>
    <p:sldId id="266" r:id="rId6"/>
    <p:sldId id="260" r:id="rId7"/>
    <p:sldId id="264" r:id="rId8"/>
    <p:sldId id="262" r:id="rId9"/>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4" d="100"/>
          <a:sy n="84" d="100"/>
        </p:scale>
        <p:origin x="3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325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719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2444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57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5460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903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851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746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9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493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860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68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568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159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866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857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2/14/2024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1223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5" y="212598"/>
            <a:ext cx="12147124" cy="751905"/>
          </a:xfrm>
        </p:spPr>
        <p:txBody>
          <a:bodyPr>
            <a:normAutofit fontScale="90000"/>
          </a:bodyPr>
          <a:lstStyle/>
          <a:p>
            <a:pPr algn="ctr"/>
            <a:r>
              <a:rPr lang="en-NZ" b="1" dirty="0"/>
              <a:t>OUR 2024-2025 STRATEGIC GOALS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1187" y="5181571"/>
            <a:ext cx="900830" cy="1194177"/>
          </a:xfrm>
          <a:prstGeom prst="rect">
            <a:avLst/>
          </a:prstGeom>
        </p:spPr>
      </p:pic>
      <p:sp>
        <p:nvSpPr>
          <p:cNvPr id="5" name="TextBox 4"/>
          <p:cNvSpPr txBox="1"/>
          <p:nvPr/>
        </p:nvSpPr>
        <p:spPr>
          <a:xfrm>
            <a:off x="9256734" y="6375748"/>
            <a:ext cx="2935266" cy="369332"/>
          </a:xfrm>
          <a:prstGeom prst="rect">
            <a:avLst/>
          </a:prstGeom>
          <a:noFill/>
        </p:spPr>
        <p:txBody>
          <a:bodyPr wrap="square" rtlCol="0">
            <a:spAutoFit/>
          </a:bodyPr>
          <a:lstStyle/>
          <a:p>
            <a:pPr algn="r"/>
            <a:r>
              <a:rPr lang="en-NZ" dirty="0" err="1"/>
              <a:t>Morrinsville</a:t>
            </a:r>
            <a:r>
              <a:rPr lang="en-NZ" dirty="0"/>
              <a:t> College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418" t="34156" r="764" b="24018"/>
          <a:stretch/>
        </p:blipFill>
        <p:spPr>
          <a:xfrm>
            <a:off x="0" y="964504"/>
            <a:ext cx="12206605" cy="4140897"/>
          </a:xfrm>
          <a:prstGeom prst="rect">
            <a:avLst/>
          </a:prstGeom>
        </p:spPr>
      </p:pic>
      <p:sp>
        <p:nvSpPr>
          <p:cNvPr id="6" name="TextBox 5"/>
          <p:cNvSpPr txBox="1"/>
          <p:nvPr/>
        </p:nvSpPr>
        <p:spPr>
          <a:xfrm>
            <a:off x="174316" y="5498585"/>
            <a:ext cx="11827701" cy="584775"/>
          </a:xfrm>
          <a:prstGeom prst="rect">
            <a:avLst/>
          </a:prstGeom>
          <a:noFill/>
        </p:spPr>
        <p:txBody>
          <a:bodyPr wrap="square" rtlCol="0">
            <a:spAutoFit/>
          </a:bodyPr>
          <a:lstStyle/>
          <a:p>
            <a:pPr algn="ctr"/>
            <a:r>
              <a:rPr lang="en-NZ" sz="3200" b="1" dirty="0">
                <a:solidFill>
                  <a:srgbClr val="CC0000"/>
                </a:solidFill>
              </a:rPr>
              <a:t>A QUALITY EDUCATION IN A CARING ENVIRONMENT</a:t>
            </a:r>
          </a:p>
        </p:txBody>
      </p:sp>
    </p:spTree>
    <p:extLst>
      <p:ext uri="{BB962C8B-B14F-4D97-AF65-F5344CB8AC3E}">
        <p14:creationId xmlns:p14="http://schemas.microsoft.com/office/powerpoint/2010/main" val="156883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93028"/>
          </a:xfrm>
        </p:spPr>
        <p:txBody>
          <a:bodyPr>
            <a:normAutofit fontScale="90000"/>
          </a:bodyPr>
          <a:lstStyle/>
          <a:p>
            <a:pPr algn="l"/>
            <a:r>
              <a:rPr lang="en-NZ" b="1" dirty="0"/>
              <a:t>VALUES</a:t>
            </a:r>
            <a:br>
              <a:rPr lang="en-NZ" dirty="0"/>
            </a:br>
            <a:r>
              <a:rPr lang="en-NZ" sz="2400" dirty="0">
                <a:solidFill>
                  <a:schemeClr val="tx1"/>
                </a:solidFill>
                <a:latin typeface="Arial" panose="020B0604020202020204" pitchFamily="34" charset="0"/>
                <a:cs typeface="Arial" panose="020B0604020202020204" pitchFamily="34" charset="0"/>
              </a:rPr>
              <a:t>Our values reflect a commitment to our students living together respectfully and thriving in their education </a:t>
            </a:r>
            <a:endParaRPr lang="en-NZ" dirty="0">
              <a:solidFill>
                <a:schemeClr val="tx1"/>
              </a:solidFill>
            </a:endParaRPr>
          </a:p>
        </p:txBody>
      </p:sp>
      <p:sp>
        <p:nvSpPr>
          <p:cNvPr id="3" name="Content Placeholder 2"/>
          <p:cNvSpPr>
            <a:spLocks noGrp="1"/>
          </p:cNvSpPr>
          <p:nvPr>
            <p:ph sz="half" idx="1"/>
          </p:nvPr>
        </p:nvSpPr>
        <p:spPr>
          <a:xfrm>
            <a:off x="234863" y="1480575"/>
            <a:ext cx="3372633" cy="2151973"/>
          </a:xfrm>
          <a:ln>
            <a:solidFill>
              <a:schemeClr val="accent1"/>
            </a:solidFill>
          </a:ln>
        </p:spPr>
        <p:txBody>
          <a:bodyPr/>
          <a:lstStyle/>
          <a:p>
            <a:pPr marL="0" indent="0">
              <a:buNone/>
            </a:pPr>
            <a:r>
              <a:rPr lang="en-NZ" sz="3600" b="1" dirty="0">
                <a:solidFill>
                  <a:srgbClr val="CC0000"/>
                </a:solidFill>
              </a:rPr>
              <a:t>Excellence</a:t>
            </a:r>
          </a:p>
          <a:p>
            <a:pPr marL="0" indent="0">
              <a:buNone/>
            </a:pPr>
            <a:r>
              <a:rPr lang="en-NZ" sz="2000" dirty="0"/>
              <a:t>Aiming high in all school activities and building resilience by persevering in the face of difficulties </a:t>
            </a:r>
          </a:p>
        </p:txBody>
      </p:sp>
      <p:sp>
        <p:nvSpPr>
          <p:cNvPr id="4" name="Content Placeholder 3"/>
          <p:cNvSpPr>
            <a:spLocks noGrp="1"/>
          </p:cNvSpPr>
          <p:nvPr>
            <p:ph sz="half" idx="2"/>
          </p:nvPr>
        </p:nvSpPr>
        <p:spPr>
          <a:xfrm>
            <a:off x="8379913" y="1537873"/>
            <a:ext cx="3439438" cy="2073585"/>
          </a:xfrm>
          <a:ln>
            <a:solidFill>
              <a:schemeClr val="accent1"/>
            </a:solidFill>
          </a:ln>
        </p:spPr>
        <p:txBody>
          <a:bodyPr/>
          <a:lstStyle/>
          <a:p>
            <a:pPr marL="0" indent="0">
              <a:buNone/>
            </a:pPr>
            <a:r>
              <a:rPr lang="en-NZ" sz="3600" b="1" dirty="0">
                <a:solidFill>
                  <a:srgbClr val="CC0000"/>
                </a:solidFill>
              </a:rPr>
              <a:t>Respect</a:t>
            </a:r>
          </a:p>
          <a:p>
            <a:pPr marL="0" indent="0">
              <a:buNone/>
            </a:pPr>
            <a:r>
              <a:rPr lang="en-NZ" sz="2000" dirty="0"/>
              <a:t>Respecting self, others, cultural diversity, human rights and the environment</a:t>
            </a:r>
          </a:p>
        </p:txBody>
      </p:sp>
      <p:sp>
        <p:nvSpPr>
          <p:cNvPr id="6" name="Content Placeholder 2"/>
          <p:cNvSpPr txBox="1">
            <a:spLocks/>
          </p:cNvSpPr>
          <p:nvPr/>
        </p:nvSpPr>
        <p:spPr>
          <a:xfrm>
            <a:off x="122129" y="1480575"/>
            <a:ext cx="3372633" cy="2130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NZ" dirty="0"/>
          </a:p>
        </p:txBody>
      </p:sp>
      <p:sp>
        <p:nvSpPr>
          <p:cNvPr id="7" name="TextBox 6"/>
          <p:cNvSpPr txBox="1"/>
          <p:nvPr/>
        </p:nvSpPr>
        <p:spPr>
          <a:xfrm>
            <a:off x="234862" y="3799005"/>
            <a:ext cx="5550795" cy="1846659"/>
          </a:xfrm>
          <a:prstGeom prst="rect">
            <a:avLst/>
          </a:prstGeom>
          <a:noFill/>
          <a:ln>
            <a:solidFill>
              <a:schemeClr val="accent1"/>
            </a:solidFill>
          </a:ln>
        </p:spPr>
        <p:txBody>
          <a:bodyPr wrap="square" rtlCol="0">
            <a:spAutoFit/>
          </a:bodyPr>
          <a:lstStyle/>
          <a:p>
            <a:r>
              <a:rPr lang="en-NZ" sz="3600" b="1" dirty="0">
                <a:solidFill>
                  <a:srgbClr val="CC0000"/>
                </a:solidFill>
              </a:rPr>
              <a:t>Curiosity and Innovation</a:t>
            </a:r>
          </a:p>
          <a:p>
            <a:r>
              <a:rPr lang="en-NZ" sz="2000" dirty="0"/>
              <a:t>Being curious and engaged in learning and thinking critically and creatively to solve real problems</a:t>
            </a:r>
            <a:endParaRPr lang="en-NZ" sz="3600" dirty="0"/>
          </a:p>
          <a:p>
            <a:endParaRPr lang="en-NZ" dirty="0"/>
          </a:p>
        </p:txBody>
      </p:sp>
      <p:sp>
        <p:nvSpPr>
          <p:cNvPr id="8" name="TextBox 7"/>
          <p:cNvSpPr txBox="1"/>
          <p:nvPr/>
        </p:nvSpPr>
        <p:spPr>
          <a:xfrm>
            <a:off x="7685762" y="3820105"/>
            <a:ext cx="4133589" cy="1569660"/>
          </a:xfrm>
          <a:prstGeom prst="rect">
            <a:avLst/>
          </a:prstGeom>
          <a:noFill/>
          <a:ln>
            <a:solidFill>
              <a:schemeClr val="accent1"/>
            </a:solidFill>
          </a:ln>
        </p:spPr>
        <p:txBody>
          <a:bodyPr wrap="square" rtlCol="0">
            <a:spAutoFit/>
          </a:bodyPr>
          <a:lstStyle/>
          <a:p>
            <a:r>
              <a:rPr lang="en-NZ" sz="3600" b="1" dirty="0">
                <a:solidFill>
                  <a:srgbClr val="CC0000"/>
                </a:solidFill>
              </a:rPr>
              <a:t>Integrity</a:t>
            </a:r>
          </a:p>
          <a:p>
            <a:r>
              <a:rPr lang="en-NZ" sz="2000" dirty="0"/>
              <a:t>Being sincere, honest, responsible, accountable and acting ethically </a:t>
            </a:r>
            <a:endParaRPr lang="en-NZ" dirty="0"/>
          </a:p>
        </p:txBody>
      </p:sp>
      <p:sp>
        <p:nvSpPr>
          <p:cNvPr id="9" name="TextBox 8"/>
          <p:cNvSpPr txBox="1"/>
          <p:nvPr/>
        </p:nvSpPr>
        <p:spPr>
          <a:xfrm>
            <a:off x="4404986" y="1537873"/>
            <a:ext cx="3382027" cy="1754326"/>
          </a:xfrm>
          <a:prstGeom prst="rect">
            <a:avLst/>
          </a:prstGeom>
          <a:noFill/>
          <a:ln>
            <a:solidFill>
              <a:schemeClr val="accent1"/>
            </a:solidFill>
          </a:ln>
        </p:spPr>
        <p:txBody>
          <a:bodyPr wrap="square" rtlCol="0">
            <a:spAutoFit/>
          </a:bodyPr>
          <a:lstStyle/>
          <a:p>
            <a:pPr defTabSz="914400">
              <a:lnSpc>
                <a:spcPct val="90000"/>
              </a:lnSpc>
              <a:spcBef>
                <a:spcPts val="1000"/>
              </a:spcBef>
            </a:pPr>
            <a:r>
              <a:rPr lang="en-NZ" sz="3600" b="1" dirty="0">
                <a:solidFill>
                  <a:srgbClr val="CC0000"/>
                </a:solidFill>
              </a:rPr>
              <a:t>Community</a:t>
            </a:r>
          </a:p>
          <a:p>
            <a:r>
              <a:rPr lang="en-NZ" dirty="0"/>
              <a:t>Participating for the common good and ensuring equity through fairness and social justice</a:t>
            </a:r>
          </a:p>
        </p:txBody>
      </p:sp>
      <p:sp>
        <p:nvSpPr>
          <p:cNvPr id="10" name="TextBox 9"/>
          <p:cNvSpPr txBox="1"/>
          <p:nvPr/>
        </p:nvSpPr>
        <p:spPr>
          <a:xfrm>
            <a:off x="0" y="6173570"/>
            <a:ext cx="11827701" cy="523220"/>
          </a:xfrm>
          <a:prstGeom prst="rect">
            <a:avLst/>
          </a:prstGeom>
          <a:noFill/>
        </p:spPr>
        <p:txBody>
          <a:bodyPr wrap="square" rtlCol="0">
            <a:spAutoFit/>
          </a:bodyPr>
          <a:lstStyle/>
          <a:p>
            <a:pPr algn="ctr"/>
            <a:r>
              <a:rPr lang="en-NZ" sz="2800" b="1" dirty="0">
                <a:solidFill>
                  <a:srgbClr val="CC0000"/>
                </a:solidFill>
              </a:rPr>
              <a:t>A QUALITY EDUCATION IN A CARING ENVIRONMENT</a:t>
            </a:r>
          </a:p>
        </p:txBody>
      </p:sp>
      <p:sp>
        <p:nvSpPr>
          <p:cNvPr id="12" name="Rectangle 11"/>
          <p:cNvSpPr/>
          <p:nvPr/>
        </p:nvSpPr>
        <p:spPr>
          <a:xfrm>
            <a:off x="1" y="5798176"/>
            <a:ext cx="12192000" cy="223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3882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25087" cy="736979"/>
          </a:xfrm>
        </p:spPr>
        <p:txBody>
          <a:bodyPr>
            <a:normAutofit/>
          </a:bodyPr>
          <a:lstStyle/>
          <a:p>
            <a:pPr algn="l"/>
            <a:r>
              <a:rPr lang="en-NZ" sz="3600" b="1" dirty="0"/>
              <a:t>PRINCIPLES</a:t>
            </a:r>
          </a:p>
        </p:txBody>
      </p:sp>
      <p:sp>
        <p:nvSpPr>
          <p:cNvPr id="5" name="TextBox 4"/>
          <p:cNvSpPr txBox="1"/>
          <p:nvPr/>
        </p:nvSpPr>
        <p:spPr>
          <a:xfrm>
            <a:off x="40943" y="545910"/>
            <a:ext cx="11668836" cy="1107996"/>
          </a:xfrm>
          <a:prstGeom prst="rect">
            <a:avLst/>
          </a:prstGeom>
          <a:noFill/>
        </p:spPr>
        <p:txBody>
          <a:bodyPr wrap="square" rtlCol="0">
            <a:spAutoFit/>
          </a:bodyPr>
          <a:lstStyle/>
          <a:p>
            <a:r>
              <a:rPr lang="en-NZ" sz="2200" cap="all" dirty="0">
                <a:latin typeface="Arial" panose="020B0604020202020204" pitchFamily="34" charset="0"/>
                <a:ea typeface="+mj-ea"/>
                <a:cs typeface="Arial" panose="020B0604020202020204" pitchFamily="34" charset="0"/>
              </a:rPr>
              <a:t>STUDENTS ARE AT THE CENTRE OF TEACHING AND LEARNING AND EXPERIENCE A CURRICULUM THAT ENGAGES AND CHALLENGES THEM, IS FORWARD-THINKING, INCLUSIVE AND AFFIRMS NEW ZEALAND’S UNIque IDENTITY</a:t>
            </a:r>
          </a:p>
        </p:txBody>
      </p:sp>
      <p:sp>
        <p:nvSpPr>
          <p:cNvPr id="9" name="TextBox 8"/>
          <p:cNvSpPr txBox="1"/>
          <p:nvPr/>
        </p:nvSpPr>
        <p:spPr>
          <a:xfrm>
            <a:off x="4817659" y="1830484"/>
            <a:ext cx="2279176" cy="384721"/>
          </a:xfrm>
          <a:prstGeom prst="rect">
            <a:avLst/>
          </a:prstGeom>
          <a:noFill/>
        </p:spPr>
        <p:txBody>
          <a:bodyPr wrap="square" rtlCol="0">
            <a:spAutoFit/>
          </a:bodyPr>
          <a:lstStyle/>
          <a:p>
            <a:r>
              <a:rPr lang="en-NZ" sz="1900" dirty="0"/>
              <a:t>High Expectations</a:t>
            </a:r>
          </a:p>
        </p:txBody>
      </p:sp>
      <p:sp>
        <p:nvSpPr>
          <p:cNvPr id="10" name="TextBox 9"/>
          <p:cNvSpPr txBox="1"/>
          <p:nvPr/>
        </p:nvSpPr>
        <p:spPr>
          <a:xfrm>
            <a:off x="7360552" y="2422652"/>
            <a:ext cx="2440676" cy="384721"/>
          </a:xfrm>
          <a:prstGeom prst="rect">
            <a:avLst/>
          </a:prstGeom>
          <a:noFill/>
        </p:spPr>
        <p:txBody>
          <a:bodyPr wrap="square" rtlCol="0">
            <a:spAutoFit/>
          </a:bodyPr>
          <a:lstStyle/>
          <a:p>
            <a:r>
              <a:rPr lang="en-NZ" sz="1900" dirty="0"/>
              <a:t>Te </a:t>
            </a:r>
            <a:r>
              <a:rPr lang="en-NZ" sz="1900" dirty="0" err="1"/>
              <a:t>Tiriti</a:t>
            </a:r>
            <a:r>
              <a:rPr lang="en-NZ" sz="1900" dirty="0"/>
              <a:t> o Waitangi</a:t>
            </a:r>
          </a:p>
        </p:txBody>
      </p:sp>
      <p:sp>
        <p:nvSpPr>
          <p:cNvPr id="11" name="TextBox 10"/>
          <p:cNvSpPr txBox="1"/>
          <p:nvPr/>
        </p:nvSpPr>
        <p:spPr>
          <a:xfrm>
            <a:off x="7522052" y="3395242"/>
            <a:ext cx="2279176" cy="384721"/>
          </a:xfrm>
          <a:prstGeom prst="rect">
            <a:avLst/>
          </a:prstGeom>
          <a:noFill/>
        </p:spPr>
        <p:txBody>
          <a:bodyPr wrap="square" rtlCol="0">
            <a:spAutoFit/>
          </a:bodyPr>
          <a:lstStyle/>
          <a:p>
            <a:r>
              <a:rPr lang="en-NZ" sz="1900" dirty="0"/>
              <a:t>Cultural Diversity</a:t>
            </a:r>
          </a:p>
        </p:txBody>
      </p:sp>
      <p:sp>
        <p:nvSpPr>
          <p:cNvPr id="12" name="TextBox 11"/>
          <p:cNvSpPr txBox="1"/>
          <p:nvPr/>
        </p:nvSpPr>
        <p:spPr>
          <a:xfrm>
            <a:off x="7453629" y="4421323"/>
            <a:ext cx="2279176" cy="384721"/>
          </a:xfrm>
          <a:prstGeom prst="rect">
            <a:avLst/>
          </a:prstGeom>
          <a:noFill/>
        </p:spPr>
        <p:txBody>
          <a:bodyPr wrap="square" rtlCol="0">
            <a:spAutoFit/>
          </a:bodyPr>
          <a:lstStyle/>
          <a:p>
            <a:r>
              <a:rPr lang="en-NZ" sz="1900" dirty="0"/>
              <a:t>Inclusion</a:t>
            </a:r>
          </a:p>
        </p:txBody>
      </p:sp>
      <p:sp>
        <p:nvSpPr>
          <p:cNvPr id="13" name="TextBox 12"/>
          <p:cNvSpPr txBox="1"/>
          <p:nvPr/>
        </p:nvSpPr>
        <p:spPr>
          <a:xfrm>
            <a:off x="4817659" y="5145611"/>
            <a:ext cx="2279176" cy="384721"/>
          </a:xfrm>
          <a:prstGeom prst="rect">
            <a:avLst/>
          </a:prstGeom>
          <a:noFill/>
        </p:spPr>
        <p:txBody>
          <a:bodyPr wrap="square" rtlCol="0">
            <a:spAutoFit/>
          </a:bodyPr>
          <a:lstStyle/>
          <a:p>
            <a:r>
              <a:rPr lang="en-NZ" sz="1900" dirty="0"/>
              <a:t>Learning to Learn</a:t>
            </a:r>
          </a:p>
        </p:txBody>
      </p:sp>
      <p:sp>
        <p:nvSpPr>
          <p:cNvPr id="14" name="TextBox 13"/>
          <p:cNvSpPr txBox="1"/>
          <p:nvPr/>
        </p:nvSpPr>
        <p:spPr>
          <a:xfrm>
            <a:off x="1506939" y="4391951"/>
            <a:ext cx="3275463" cy="384721"/>
          </a:xfrm>
          <a:prstGeom prst="rect">
            <a:avLst/>
          </a:prstGeom>
          <a:noFill/>
        </p:spPr>
        <p:txBody>
          <a:bodyPr wrap="square" rtlCol="0">
            <a:spAutoFit/>
          </a:bodyPr>
          <a:lstStyle/>
          <a:p>
            <a:r>
              <a:rPr lang="en-NZ" sz="1900" dirty="0"/>
              <a:t>Community Engagement</a:t>
            </a:r>
          </a:p>
        </p:txBody>
      </p:sp>
      <p:sp>
        <p:nvSpPr>
          <p:cNvPr id="15" name="TextBox 14"/>
          <p:cNvSpPr txBox="1"/>
          <p:nvPr/>
        </p:nvSpPr>
        <p:spPr>
          <a:xfrm>
            <a:off x="1719616" y="3395242"/>
            <a:ext cx="2850107" cy="384721"/>
          </a:xfrm>
          <a:prstGeom prst="rect">
            <a:avLst/>
          </a:prstGeom>
          <a:noFill/>
        </p:spPr>
        <p:txBody>
          <a:bodyPr wrap="square" rtlCol="0">
            <a:spAutoFit/>
          </a:bodyPr>
          <a:lstStyle/>
          <a:p>
            <a:r>
              <a:rPr lang="en-NZ" sz="1900" dirty="0"/>
              <a:t>Coherent Curriculum</a:t>
            </a:r>
          </a:p>
        </p:txBody>
      </p:sp>
      <p:sp>
        <p:nvSpPr>
          <p:cNvPr id="16" name="TextBox 15"/>
          <p:cNvSpPr txBox="1"/>
          <p:nvPr/>
        </p:nvSpPr>
        <p:spPr>
          <a:xfrm>
            <a:off x="2929581" y="2422652"/>
            <a:ext cx="2279176" cy="384721"/>
          </a:xfrm>
          <a:prstGeom prst="rect">
            <a:avLst/>
          </a:prstGeom>
          <a:noFill/>
        </p:spPr>
        <p:txBody>
          <a:bodyPr wrap="square" rtlCol="0">
            <a:spAutoFit/>
          </a:bodyPr>
          <a:lstStyle/>
          <a:p>
            <a:r>
              <a:rPr lang="en-NZ" sz="1900" dirty="0"/>
              <a:t>Future Focus</a:t>
            </a:r>
          </a:p>
        </p:txBody>
      </p:sp>
      <p:sp>
        <p:nvSpPr>
          <p:cNvPr id="17" name="TextBox 16"/>
          <p:cNvSpPr txBox="1"/>
          <p:nvPr/>
        </p:nvSpPr>
        <p:spPr>
          <a:xfrm>
            <a:off x="234863" y="6186045"/>
            <a:ext cx="11827701" cy="523220"/>
          </a:xfrm>
          <a:prstGeom prst="rect">
            <a:avLst/>
          </a:prstGeom>
          <a:noFill/>
        </p:spPr>
        <p:txBody>
          <a:bodyPr wrap="square" rtlCol="0">
            <a:spAutoFit/>
          </a:bodyPr>
          <a:lstStyle/>
          <a:p>
            <a:pPr algn="ctr"/>
            <a:r>
              <a:rPr lang="en-NZ" sz="2800" b="1" dirty="0">
                <a:solidFill>
                  <a:srgbClr val="CC0000"/>
                </a:solidFill>
              </a:rPr>
              <a:t>A QUALITY EDUCATION IN A CARING ENVIRONMENT</a:t>
            </a:r>
          </a:p>
        </p:txBody>
      </p:sp>
      <p:sp>
        <p:nvSpPr>
          <p:cNvPr id="18" name="Rectangle 17"/>
          <p:cNvSpPr/>
          <p:nvPr/>
        </p:nvSpPr>
        <p:spPr>
          <a:xfrm>
            <a:off x="1" y="5798176"/>
            <a:ext cx="12192000" cy="223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659" y="2266830"/>
            <a:ext cx="2201517" cy="2918421"/>
          </a:xfrm>
          <a:prstGeom prst="rect">
            <a:avLst/>
          </a:prstGeom>
        </p:spPr>
      </p:pic>
    </p:spTree>
    <p:extLst>
      <p:ext uri="{BB962C8B-B14F-4D97-AF65-F5344CB8AC3E}">
        <p14:creationId xmlns:p14="http://schemas.microsoft.com/office/powerpoint/2010/main" val="276442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Picture 1" descr="Su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2283">
            <a:off x="2610235" y="1033916"/>
            <a:ext cx="6151966" cy="43495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2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5618" y="5080938"/>
            <a:ext cx="1189347" cy="157664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p:nvPr/>
        </p:nvSpPr>
        <p:spPr>
          <a:xfrm>
            <a:off x="1153763" y="3579554"/>
            <a:ext cx="1769110"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Having </a:t>
            </a:r>
            <a:r>
              <a:rPr lang="en-US" dirty="0" err="1">
                <a:effectLst/>
                <a:latin typeface="Buxton Sketch" panose="03080500000500000004" pitchFamily="66" charset="0"/>
                <a:ea typeface="Calibri" panose="020F0502020204030204" pitchFamily="34" charset="0"/>
                <a:cs typeface="Times New Roman" panose="02020603050405020304" pitchFamily="18" charset="0"/>
              </a:rPr>
              <a:t>Mana</a:t>
            </a:r>
            <a:endParaRPr lang="en-NZ" dirty="0">
              <a:effectLst/>
              <a:ea typeface="Calibri" panose="020F0502020204030204" pitchFamily="34" charset="0"/>
              <a:cs typeface="Times New Roman" panose="02020603050405020304" pitchFamily="18" charset="0"/>
            </a:endParaRPr>
          </a:p>
        </p:txBody>
      </p:sp>
      <p:sp>
        <p:nvSpPr>
          <p:cNvPr id="7" name="Text Box 3"/>
          <p:cNvSpPr txBox="1"/>
          <p:nvPr/>
        </p:nvSpPr>
        <p:spPr>
          <a:xfrm>
            <a:off x="1270018" y="3939982"/>
            <a:ext cx="1769110"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Being proud</a:t>
            </a:r>
            <a:endParaRPr lang="en-NZ" dirty="0">
              <a:effectLst/>
              <a:ea typeface="Calibri" panose="020F0502020204030204" pitchFamily="34" charset="0"/>
              <a:cs typeface="Times New Roman" panose="02020603050405020304" pitchFamily="18" charset="0"/>
            </a:endParaRPr>
          </a:p>
        </p:txBody>
      </p:sp>
      <p:sp>
        <p:nvSpPr>
          <p:cNvPr id="8" name="Text Box 4"/>
          <p:cNvSpPr txBox="1"/>
          <p:nvPr/>
        </p:nvSpPr>
        <p:spPr>
          <a:xfrm>
            <a:off x="1533343" y="4667320"/>
            <a:ext cx="2027354"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Being positive</a:t>
            </a:r>
            <a:endParaRPr lang="en-NZ" dirty="0">
              <a:effectLst/>
              <a:ea typeface="Calibri" panose="020F0502020204030204" pitchFamily="34" charset="0"/>
              <a:cs typeface="Times New Roman" panose="02020603050405020304" pitchFamily="18" charset="0"/>
            </a:endParaRPr>
          </a:p>
        </p:txBody>
      </p:sp>
      <p:sp>
        <p:nvSpPr>
          <p:cNvPr id="9" name="Text Box 5"/>
          <p:cNvSpPr txBox="1"/>
          <p:nvPr/>
        </p:nvSpPr>
        <p:spPr>
          <a:xfrm>
            <a:off x="1377012" y="4291722"/>
            <a:ext cx="1769110"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Being honest</a:t>
            </a:r>
            <a:endParaRPr lang="en-NZ" dirty="0">
              <a:effectLst/>
              <a:ea typeface="Calibri" panose="020F0502020204030204" pitchFamily="34" charset="0"/>
              <a:cs typeface="Times New Roman" panose="02020603050405020304" pitchFamily="18" charset="0"/>
            </a:endParaRPr>
          </a:p>
        </p:txBody>
      </p:sp>
      <p:sp>
        <p:nvSpPr>
          <p:cNvPr id="10" name="Text Box 6"/>
          <p:cNvSpPr txBox="1"/>
          <p:nvPr/>
        </p:nvSpPr>
        <p:spPr>
          <a:xfrm>
            <a:off x="1843751" y="5324066"/>
            <a:ext cx="1996053"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Having humility</a:t>
            </a:r>
            <a:endParaRPr lang="en-NZ" dirty="0">
              <a:effectLst/>
              <a:ea typeface="Calibri" panose="020F0502020204030204" pitchFamily="34" charset="0"/>
              <a:cs typeface="Times New Roman" panose="02020603050405020304" pitchFamily="18" charset="0"/>
            </a:endParaRPr>
          </a:p>
        </p:txBody>
      </p:sp>
      <p:sp>
        <p:nvSpPr>
          <p:cNvPr id="11" name="Text Box 7"/>
          <p:cNvSpPr txBox="1"/>
          <p:nvPr/>
        </p:nvSpPr>
        <p:spPr>
          <a:xfrm>
            <a:off x="7369198" y="5025537"/>
            <a:ext cx="3027680"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Self-esteem </a:t>
            </a:r>
            <a:endParaRPr lang="en-NZ" dirty="0">
              <a:effectLst/>
              <a:ea typeface="Calibri" panose="020F0502020204030204" pitchFamily="34" charset="0"/>
              <a:cs typeface="Times New Roman" panose="02020603050405020304" pitchFamily="18" charset="0"/>
            </a:endParaRPr>
          </a:p>
        </p:txBody>
      </p:sp>
      <p:sp>
        <p:nvSpPr>
          <p:cNvPr id="12" name="Text Box 8"/>
          <p:cNvSpPr txBox="1"/>
          <p:nvPr/>
        </p:nvSpPr>
        <p:spPr>
          <a:xfrm>
            <a:off x="1995619" y="5672121"/>
            <a:ext cx="2859503"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Showing leadership</a:t>
            </a:r>
            <a:endParaRPr lang="en-NZ" dirty="0">
              <a:effectLst/>
              <a:ea typeface="Calibri" panose="020F0502020204030204" pitchFamily="34" charset="0"/>
              <a:cs typeface="Times New Roman" panose="02020603050405020304" pitchFamily="18" charset="0"/>
            </a:endParaRPr>
          </a:p>
        </p:txBody>
      </p:sp>
      <p:grpSp>
        <p:nvGrpSpPr>
          <p:cNvPr id="13" name="Group 12"/>
          <p:cNvGrpSpPr/>
          <p:nvPr/>
        </p:nvGrpSpPr>
        <p:grpSpPr>
          <a:xfrm>
            <a:off x="4508649" y="130599"/>
            <a:ext cx="2847998" cy="1029970"/>
            <a:chOff x="31340" y="323850"/>
            <a:chExt cx="2848714" cy="1029970"/>
          </a:xfrm>
        </p:grpSpPr>
        <p:sp>
          <p:nvSpPr>
            <p:cNvPr id="14" name="Text Box 13"/>
            <p:cNvSpPr txBox="1"/>
            <p:nvPr/>
          </p:nvSpPr>
          <p:spPr>
            <a:xfrm>
              <a:off x="57149" y="323850"/>
              <a:ext cx="2510096" cy="344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Respect for others</a:t>
              </a:r>
              <a:endParaRPr lang="en-NZ" dirty="0">
                <a:effectLst/>
                <a:ea typeface="Calibri" panose="020F0502020204030204" pitchFamily="34" charset="0"/>
                <a:cs typeface="Times New Roman" panose="02020603050405020304" pitchFamily="18" charset="0"/>
              </a:endParaRPr>
            </a:p>
          </p:txBody>
        </p:sp>
        <p:sp>
          <p:nvSpPr>
            <p:cNvPr id="15" name="Text Box 14"/>
            <p:cNvSpPr txBox="1"/>
            <p:nvPr/>
          </p:nvSpPr>
          <p:spPr>
            <a:xfrm>
              <a:off x="57149" y="542925"/>
              <a:ext cx="2083436" cy="3130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Teamwork</a:t>
              </a:r>
              <a:endParaRPr lang="en-NZ" dirty="0">
                <a:effectLst/>
                <a:ea typeface="Calibri" panose="020F0502020204030204" pitchFamily="34" charset="0"/>
                <a:cs typeface="Times New Roman" panose="02020603050405020304" pitchFamily="18" charset="0"/>
              </a:endParaRPr>
            </a:p>
          </p:txBody>
        </p:sp>
        <p:sp>
          <p:nvSpPr>
            <p:cNvPr id="16" name="Text Box 15"/>
            <p:cNvSpPr txBox="1"/>
            <p:nvPr/>
          </p:nvSpPr>
          <p:spPr>
            <a:xfrm>
              <a:off x="38040" y="761963"/>
              <a:ext cx="2842014"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Accepting other cultures</a:t>
              </a:r>
              <a:endParaRPr lang="en-NZ" dirty="0">
                <a:effectLst/>
                <a:ea typeface="Calibri" panose="020F0502020204030204" pitchFamily="34" charset="0"/>
                <a:cs typeface="Times New Roman" panose="02020603050405020304" pitchFamily="18" charset="0"/>
              </a:endParaRPr>
            </a:p>
          </p:txBody>
        </p:sp>
        <p:sp>
          <p:nvSpPr>
            <p:cNvPr id="17" name="Text Box 16"/>
            <p:cNvSpPr txBox="1"/>
            <p:nvPr/>
          </p:nvSpPr>
          <p:spPr>
            <a:xfrm>
              <a:off x="31340" y="1009650"/>
              <a:ext cx="2848714"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Learning from mistakes</a:t>
              </a:r>
              <a:endParaRPr lang="en-NZ" dirty="0">
                <a:effectLst/>
                <a:ea typeface="Calibri" panose="020F0502020204030204" pitchFamily="34" charset="0"/>
                <a:cs typeface="Times New Roman" panose="02020603050405020304" pitchFamily="18" charset="0"/>
              </a:endParaRPr>
            </a:p>
          </p:txBody>
        </p:sp>
      </p:grpSp>
      <p:sp>
        <p:nvSpPr>
          <p:cNvPr id="18" name="Text Box 9"/>
          <p:cNvSpPr txBox="1"/>
          <p:nvPr/>
        </p:nvSpPr>
        <p:spPr>
          <a:xfrm>
            <a:off x="7735687" y="3540501"/>
            <a:ext cx="1769110"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Spirituality</a:t>
            </a:r>
            <a:endParaRPr lang="en-NZ" dirty="0">
              <a:effectLst/>
              <a:ea typeface="Calibri" panose="020F0502020204030204" pitchFamily="34" charset="0"/>
              <a:cs typeface="Times New Roman" panose="02020603050405020304" pitchFamily="18" charset="0"/>
            </a:endParaRPr>
          </a:p>
        </p:txBody>
      </p:sp>
      <p:sp>
        <p:nvSpPr>
          <p:cNvPr id="19" name="Text Box 11"/>
          <p:cNvSpPr txBox="1"/>
          <p:nvPr/>
        </p:nvSpPr>
        <p:spPr>
          <a:xfrm>
            <a:off x="7694194" y="4191866"/>
            <a:ext cx="3061424"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Not carrying any ‘baggage’</a:t>
            </a:r>
            <a:endParaRPr lang="en-NZ" dirty="0">
              <a:effectLst/>
              <a:ea typeface="Calibri" panose="020F0502020204030204" pitchFamily="34" charset="0"/>
              <a:cs typeface="Times New Roman" panose="02020603050405020304" pitchFamily="18" charset="0"/>
            </a:endParaRPr>
          </a:p>
        </p:txBody>
      </p:sp>
      <p:sp>
        <p:nvSpPr>
          <p:cNvPr id="20" name="Text Box 12"/>
          <p:cNvSpPr txBox="1"/>
          <p:nvPr/>
        </p:nvSpPr>
        <p:spPr>
          <a:xfrm>
            <a:off x="7616700" y="4494945"/>
            <a:ext cx="3241799"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Being willing to ask for help</a:t>
            </a:r>
            <a:endParaRPr lang="en-NZ" dirty="0">
              <a:effectLst/>
              <a:ea typeface="Calibri" panose="020F0502020204030204" pitchFamily="34" charset="0"/>
              <a:cs typeface="Times New Roman" panose="02020603050405020304" pitchFamily="18" charset="0"/>
            </a:endParaRPr>
          </a:p>
        </p:txBody>
      </p:sp>
      <p:sp>
        <p:nvSpPr>
          <p:cNvPr id="21" name="Text Box 17"/>
          <p:cNvSpPr txBox="1"/>
          <p:nvPr/>
        </p:nvSpPr>
        <p:spPr>
          <a:xfrm>
            <a:off x="7738046" y="3870126"/>
            <a:ext cx="2802954"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Emotional healthiness</a:t>
            </a:r>
            <a:endParaRPr lang="en-NZ" dirty="0">
              <a:effectLst/>
              <a:ea typeface="Calibri" panose="020F0502020204030204" pitchFamily="34" charset="0"/>
              <a:cs typeface="Times New Roman" panose="02020603050405020304" pitchFamily="18" charset="0"/>
            </a:endParaRPr>
          </a:p>
        </p:txBody>
      </p:sp>
      <p:grpSp>
        <p:nvGrpSpPr>
          <p:cNvPr id="22" name="Group 21"/>
          <p:cNvGrpSpPr/>
          <p:nvPr/>
        </p:nvGrpSpPr>
        <p:grpSpPr>
          <a:xfrm>
            <a:off x="4363352" y="5050348"/>
            <a:ext cx="5141445" cy="1596946"/>
            <a:chOff x="-1151564" y="-2470588"/>
            <a:chExt cx="5141982" cy="1597154"/>
          </a:xfrm>
        </p:grpSpPr>
        <p:sp>
          <p:nvSpPr>
            <p:cNvPr id="23" name="Text Box 18"/>
            <p:cNvSpPr txBox="1"/>
            <p:nvPr/>
          </p:nvSpPr>
          <p:spPr>
            <a:xfrm>
              <a:off x="-1151564" y="-2470588"/>
              <a:ext cx="2591518"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Embracing others</a:t>
              </a:r>
              <a:endParaRPr lang="en-NZ" dirty="0">
                <a:effectLst/>
                <a:ea typeface="Calibri" panose="020F0502020204030204" pitchFamily="34" charset="0"/>
                <a:cs typeface="Times New Roman" panose="02020603050405020304" pitchFamily="18" charset="0"/>
              </a:endParaRPr>
            </a:p>
          </p:txBody>
        </p:sp>
        <p:sp>
          <p:nvSpPr>
            <p:cNvPr id="24" name="Text Box 19"/>
            <p:cNvSpPr txBox="1"/>
            <p:nvPr/>
          </p:nvSpPr>
          <p:spPr>
            <a:xfrm>
              <a:off x="-1151564" y="-2236718"/>
              <a:ext cx="2697988" cy="344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Acting as role models</a:t>
              </a:r>
              <a:endParaRPr lang="en-NZ" dirty="0">
                <a:effectLst/>
                <a:ea typeface="Calibri" panose="020F0502020204030204" pitchFamily="34" charset="0"/>
                <a:cs typeface="Times New Roman" panose="02020603050405020304" pitchFamily="18" charset="0"/>
              </a:endParaRPr>
            </a:p>
          </p:txBody>
        </p:sp>
        <p:sp>
          <p:nvSpPr>
            <p:cNvPr id="25" name="Text Box 20"/>
            <p:cNvSpPr txBox="1"/>
            <p:nvPr/>
          </p:nvSpPr>
          <p:spPr>
            <a:xfrm>
              <a:off x="-1151564" y="-1999084"/>
              <a:ext cx="2715662" cy="344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Respect for others </a:t>
              </a:r>
              <a:endParaRPr lang="en-NZ" dirty="0">
                <a:effectLst/>
                <a:ea typeface="Calibri" panose="020F0502020204030204" pitchFamily="34" charset="0"/>
                <a:cs typeface="Times New Roman" panose="02020603050405020304" pitchFamily="18" charset="0"/>
              </a:endParaRPr>
            </a:p>
          </p:txBody>
        </p:sp>
        <p:sp>
          <p:nvSpPr>
            <p:cNvPr id="26" name="Text Box 21"/>
            <p:cNvSpPr txBox="1"/>
            <p:nvPr/>
          </p:nvSpPr>
          <p:spPr>
            <a:xfrm>
              <a:off x="-1151564" y="-1744724"/>
              <a:ext cx="2715662" cy="344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Tolerance</a:t>
              </a:r>
              <a:endParaRPr lang="en-NZ" dirty="0">
                <a:effectLst/>
                <a:ea typeface="Calibri" panose="020F0502020204030204" pitchFamily="34" charset="0"/>
                <a:cs typeface="Times New Roman" panose="02020603050405020304" pitchFamily="18" charset="0"/>
              </a:endParaRPr>
            </a:p>
          </p:txBody>
        </p:sp>
        <p:sp>
          <p:nvSpPr>
            <p:cNvPr id="27" name="Text Box 22"/>
            <p:cNvSpPr txBox="1"/>
            <p:nvPr/>
          </p:nvSpPr>
          <p:spPr>
            <a:xfrm>
              <a:off x="-1151564" y="-1507082"/>
              <a:ext cx="3372687" cy="344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Contributing to society</a:t>
              </a:r>
              <a:endParaRPr lang="en-NZ" dirty="0">
                <a:effectLst/>
                <a:ea typeface="Calibri" panose="020F0502020204030204" pitchFamily="34" charset="0"/>
                <a:cs typeface="Times New Roman" panose="02020603050405020304" pitchFamily="18" charset="0"/>
              </a:endParaRPr>
            </a:p>
          </p:txBody>
        </p:sp>
        <p:sp>
          <p:nvSpPr>
            <p:cNvPr id="28" name="Text Box 23"/>
            <p:cNvSpPr txBox="1"/>
            <p:nvPr/>
          </p:nvSpPr>
          <p:spPr>
            <a:xfrm>
              <a:off x="-1151564" y="-1217818"/>
              <a:ext cx="5141982" cy="344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err="1">
                  <a:effectLst/>
                  <a:latin typeface="Buxton Sketch" panose="03080500000500000004" pitchFamily="66" charset="0"/>
                  <a:ea typeface="Calibri" panose="020F0502020204030204" pitchFamily="34" charset="0"/>
                  <a:cs typeface="Times New Roman" panose="02020603050405020304" pitchFamily="18" charset="0"/>
                </a:rPr>
                <a:t>Whaanau</a:t>
              </a:r>
              <a:r>
                <a:rPr lang="en-US" dirty="0">
                  <a:effectLst/>
                  <a:latin typeface="Buxton Sketch" panose="03080500000500000004" pitchFamily="66" charset="0"/>
                  <a:ea typeface="Calibri" panose="020F0502020204030204" pitchFamily="34" charset="0"/>
                  <a:cs typeface="Times New Roman" panose="02020603050405020304" pitchFamily="18" charset="0"/>
                </a:rPr>
                <a:t> commitment both to and from school</a:t>
              </a:r>
              <a:endParaRPr lang="en-NZ" dirty="0">
                <a:effectLst/>
                <a:ea typeface="Calibri" panose="020F0502020204030204" pitchFamily="34" charset="0"/>
                <a:cs typeface="Times New Roman" panose="02020603050405020304" pitchFamily="18" charset="0"/>
              </a:endParaRPr>
            </a:p>
          </p:txBody>
        </p:sp>
      </p:grpSp>
      <p:grpSp>
        <p:nvGrpSpPr>
          <p:cNvPr id="29" name="Group 28"/>
          <p:cNvGrpSpPr/>
          <p:nvPr/>
        </p:nvGrpSpPr>
        <p:grpSpPr>
          <a:xfrm>
            <a:off x="228600" y="890859"/>
            <a:ext cx="5595401" cy="2034380"/>
            <a:chOff x="80097" y="-225396"/>
            <a:chExt cx="4484548" cy="1799425"/>
          </a:xfrm>
        </p:grpSpPr>
        <p:sp>
          <p:nvSpPr>
            <p:cNvPr id="30" name="Text Box 24"/>
            <p:cNvSpPr txBox="1"/>
            <p:nvPr/>
          </p:nvSpPr>
          <p:spPr>
            <a:xfrm>
              <a:off x="157775" y="95716"/>
              <a:ext cx="4406870" cy="6569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Having dreams and a vision for the </a:t>
              </a:r>
              <a:br>
                <a:rPr lang="en-US" dirty="0">
                  <a:effectLst/>
                  <a:latin typeface="Buxton Sketch" panose="03080500000500000004" pitchFamily="66" charset="0"/>
                  <a:ea typeface="Calibri" panose="020F0502020204030204" pitchFamily="34" charset="0"/>
                  <a:cs typeface="Times New Roman" panose="02020603050405020304" pitchFamily="18" charset="0"/>
                </a:rPr>
              </a:br>
              <a:r>
                <a:rPr lang="en-US" dirty="0">
                  <a:effectLst/>
                  <a:latin typeface="Buxton Sketch" panose="03080500000500000004" pitchFamily="66" charset="0"/>
                  <a:ea typeface="Calibri" panose="020F0502020204030204" pitchFamily="34" charset="0"/>
                  <a:cs typeface="Times New Roman" panose="02020603050405020304" pitchFamily="18" charset="0"/>
                </a:rPr>
                <a:t>future without limitations</a:t>
              </a:r>
              <a:endParaRPr lang="en-NZ" dirty="0">
                <a:effectLst/>
                <a:ea typeface="Calibri" panose="020F0502020204030204" pitchFamily="34" charset="0"/>
                <a:cs typeface="Times New Roman" panose="02020603050405020304" pitchFamily="18" charset="0"/>
              </a:endParaRPr>
            </a:p>
          </p:txBody>
        </p:sp>
        <p:sp>
          <p:nvSpPr>
            <p:cNvPr id="31" name="Text Box 25"/>
            <p:cNvSpPr txBox="1"/>
            <p:nvPr/>
          </p:nvSpPr>
          <p:spPr>
            <a:xfrm>
              <a:off x="262559" y="628174"/>
              <a:ext cx="3050865" cy="6056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Accepting all personal </a:t>
              </a:r>
              <a:br>
                <a:rPr lang="en-US" dirty="0">
                  <a:effectLst/>
                  <a:latin typeface="Buxton Sketch" panose="03080500000500000004" pitchFamily="66" charset="0"/>
                  <a:ea typeface="Calibri" panose="020F0502020204030204" pitchFamily="34" charset="0"/>
                  <a:cs typeface="Times New Roman" panose="02020603050405020304" pitchFamily="18" charset="0"/>
                </a:rPr>
              </a:br>
              <a:r>
                <a:rPr lang="en-US" dirty="0">
                  <a:effectLst/>
                  <a:latin typeface="Buxton Sketch" panose="03080500000500000004" pitchFamily="66" charset="0"/>
                  <a:ea typeface="Calibri" panose="020F0502020204030204" pitchFamily="34" charset="0"/>
                  <a:cs typeface="Times New Roman" panose="02020603050405020304" pitchFamily="18" charset="0"/>
                </a:rPr>
                <a:t>development opportunities </a:t>
              </a:r>
              <a:endParaRPr lang="en-NZ" dirty="0">
                <a:effectLst/>
                <a:ea typeface="Calibri" panose="020F0502020204030204" pitchFamily="34" charset="0"/>
                <a:cs typeface="Times New Roman" panose="02020603050405020304" pitchFamily="18" charset="0"/>
              </a:endParaRPr>
            </a:p>
          </p:txBody>
        </p:sp>
        <p:sp>
          <p:nvSpPr>
            <p:cNvPr id="32" name="Text Box 26"/>
            <p:cNvSpPr txBox="1"/>
            <p:nvPr/>
          </p:nvSpPr>
          <p:spPr>
            <a:xfrm>
              <a:off x="387931" y="1140702"/>
              <a:ext cx="2209699" cy="43332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Overcoming barriers</a:t>
              </a:r>
              <a:endParaRPr lang="en-NZ" dirty="0">
                <a:effectLst/>
                <a:ea typeface="Calibri" panose="020F0502020204030204" pitchFamily="34" charset="0"/>
                <a:cs typeface="Times New Roman" panose="02020603050405020304" pitchFamily="18" charset="0"/>
              </a:endParaRPr>
            </a:p>
          </p:txBody>
        </p:sp>
        <p:sp>
          <p:nvSpPr>
            <p:cNvPr id="33" name="Text Box 27"/>
            <p:cNvSpPr txBox="1"/>
            <p:nvPr/>
          </p:nvSpPr>
          <p:spPr>
            <a:xfrm>
              <a:off x="80097" y="-225396"/>
              <a:ext cx="4256313" cy="344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Having confidence in your ability</a:t>
              </a:r>
              <a:endParaRPr lang="en-NZ" dirty="0">
                <a:effectLst/>
                <a:ea typeface="Calibri" panose="020F0502020204030204" pitchFamily="34" charset="0"/>
                <a:cs typeface="Times New Roman" panose="02020603050405020304" pitchFamily="18" charset="0"/>
              </a:endParaRPr>
            </a:p>
          </p:txBody>
        </p:sp>
      </p:grpSp>
      <p:sp>
        <p:nvSpPr>
          <p:cNvPr id="34" name="Text Box 34"/>
          <p:cNvSpPr txBox="1"/>
          <p:nvPr/>
        </p:nvSpPr>
        <p:spPr>
          <a:xfrm>
            <a:off x="7225491" y="1118786"/>
            <a:ext cx="2065655"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Unity</a:t>
            </a:r>
            <a:endParaRPr lang="en-NZ" dirty="0">
              <a:effectLst/>
              <a:ea typeface="Calibri" panose="020F0502020204030204" pitchFamily="34" charset="0"/>
              <a:cs typeface="Times New Roman" panose="02020603050405020304" pitchFamily="18" charset="0"/>
            </a:endParaRPr>
          </a:p>
        </p:txBody>
      </p:sp>
      <p:sp>
        <p:nvSpPr>
          <p:cNvPr id="35" name="Text Box 35"/>
          <p:cNvSpPr txBox="1"/>
          <p:nvPr/>
        </p:nvSpPr>
        <p:spPr>
          <a:xfrm>
            <a:off x="7328140" y="1431118"/>
            <a:ext cx="1769110" cy="3130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err="1">
                <a:effectLst/>
                <a:latin typeface="Buxton Sketch" panose="03080500000500000004" pitchFamily="66" charset="0"/>
                <a:ea typeface="Calibri" panose="020F0502020204030204" pitchFamily="34" charset="0"/>
                <a:cs typeface="Times New Roman" panose="02020603050405020304" pitchFamily="18" charset="0"/>
              </a:rPr>
              <a:t>Whaanau</a:t>
            </a:r>
            <a:r>
              <a:rPr lang="en-US" dirty="0">
                <a:effectLst/>
                <a:latin typeface="Buxton Sketch" panose="03080500000500000004" pitchFamily="66" charset="0"/>
                <a:ea typeface="Calibri" panose="020F0502020204030204" pitchFamily="34" charset="0"/>
                <a:cs typeface="Times New Roman" panose="02020603050405020304" pitchFamily="18" charset="0"/>
              </a:rPr>
              <a:t> </a:t>
            </a:r>
            <a:endParaRPr lang="en-NZ" dirty="0">
              <a:effectLst/>
              <a:ea typeface="Calibri" panose="020F0502020204030204" pitchFamily="34" charset="0"/>
              <a:cs typeface="Times New Roman" panose="02020603050405020304" pitchFamily="18" charset="0"/>
            </a:endParaRPr>
          </a:p>
        </p:txBody>
      </p:sp>
      <p:sp>
        <p:nvSpPr>
          <p:cNvPr id="36" name="Text Box 36"/>
          <p:cNvSpPr txBox="1"/>
          <p:nvPr/>
        </p:nvSpPr>
        <p:spPr>
          <a:xfrm>
            <a:off x="7453689" y="1685517"/>
            <a:ext cx="2529205"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err="1">
                <a:effectLst/>
                <a:latin typeface="Buxton Sketch" panose="03080500000500000004" pitchFamily="66" charset="0"/>
                <a:ea typeface="Calibri" panose="020F0502020204030204" pitchFamily="34" charset="0"/>
                <a:cs typeface="Times New Roman" panose="02020603050405020304" pitchFamily="18" charset="0"/>
              </a:rPr>
              <a:t>Tauira</a:t>
            </a:r>
            <a:r>
              <a:rPr lang="en-US" dirty="0">
                <a:effectLst/>
                <a:latin typeface="Buxton Sketch" panose="03080500000500000004" pitchFamily="66" charset="0"/>
                <a:ea typeface="Calibri" panose="020F0502020204030204" pitchFamily="34" charset="0"/>
                <a:cs typeface="Times New Roman" panose="02020603050405020304" pitchFamily="18" charset="0"/>
              </a:rPr>
              <a:t> / Students</a:t>
            </a:r>
            <a:endParaRPr lang="en-NZ" dirty="0">
              <a:effectLst/>
              <a:ea typeface="Calibri" panose="020F0502020204030204" pitchFamily="34" charset="0"/>
              <a:cs typeface="Times New Roman" panose="02020603050405020304" pitchFamily="18" charset="0"/>
            </a:endParaRPr>
          </a:p>
        </p:txBody>
      </p:sp>
      <p:sp>
        <p:nvSpPr>
          <p:cNvPr id="37" name="Text Box 37"/>
          <p:cNvSpPr txBox="1"/>
          <p:nvPr/>
        </p:nvSpPr>
        <p:spPr>
          <a:xfrm>
            <a:off x="7533209" y="1952457"/>
            <a:ext cx="2458085"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err="1">
                <a:effectLst/>
                <a:latin typeface="Buxton Sketch" panose="03080500000500000004" pitchFamily="66" charset="0"/>
                <a:ea typeface="Calibri" panose="020F0502020204030204" pitchFamily="34" charset="0"/>
                <a:cs typeface="Times New Roman" panose="02020603050405020304" pitchFamily="18" charset="0"/>
              </a:rPr>
              <a:t>Pouako</a:t>
            </a:r>
            <a:r>
              <a:rPr lang="en-US" dirty="0">
                <a:effectLst/>
                <a:latin typeface="Buxton Sketch" panose="03080500000500000004" pitchFamily="66" charset="0"/>
                <a:ea typeface="Calibri" panose="020F0502020204030204" pitchFamily="34" charset="0"/>
                <a:cs typeface="Times New Roman" panose="02020603050405020304" pitchFamily="18" charset="0"/>
              </a:rPr>
              <a:t> / Teachers</a:t>
            </a:r>
            <a:endParaRPr lang="en-NZ" dirty="0">
              <a:effectLst/>
              <a:ea typeface="Calibri" panose="020F0502020204030204" pitchFamily="34" charset="0"/>
              <a:cs typeface="Times New Roman" panose="02020603050405020304" pitchFamily="18" charset="0"/>
            </a:endParaRPr>
          </a:p>
        </p:txBody>
      </p:sp>
      <p:sp>
        <p:nvSpPr>
          <p:cNvPr id="38" name="Text Box 38"/>
          <p:cNvSpPr txBox="1"/>
          <p:nvPr/>
        </p:nvSpPr>
        <p:spPr>
          <a:xfrm>
            <a:off x="7616701" y="2254863"/>
            <a:ext cx="2481580"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Learning social skills</a:t>
            </a:r>
            <a:endParaRPr lang="en-NZ" dirty="0">
              <a:effectLst/>
              <a:ea typeface="Calibri" panose="020F0502020204030204" pitchFamily="34" charset="0"/>
              <a:cs typeface="Times New Roman" panose="02020603050405020304" pitchFamily="18" charset="0"/>
            </a:endParaRPr>
          </a:p>
        </p:txBody>
      </p:sp>
      <p:sp>
        <p:nvSpPr>
          <p:cNvPr id="39" name="Text Box 39"/>
          <p:cNvSpPr txBox="1"/>
          <p:nvPr/>
        </p:nvSpPr>
        <p:spPr>
          <a:xfrm>
            <a:off x="7642287" y="2484304"/>
            <a:ext cx="2065655"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Belonging</a:t>
            </a:r>
            <a:endParaRPr lang="en-NZ" dirty="0">
              <a:effectLst/>
              <a:ea typeface="Calibri" panose="020F0502020204030204" pitchFamily="34" charset="0"/>
              <a:cs typeface="Times New Roman" panose="02020603050405020304" pitchFamily="18" charset="0"/>
            </a:endParaRPr>
          </a:p>
        </p:txBody>
      </p:sp>
      <p:sp>
        <p:nvSpPr>
          <p:cNvPr id="40" name="Text Box 40"/>
          <p:cNvSpPr txBox="1"/>
          <p:nvPr/>
        </p:nvSpPr>
        <p:spPr>
          <a:xfrm>
            <a:off x="7550117" y="4771636"/>
            <a:ext cx="1769110"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Confidence</a:t>
            </a:r>
            <a:endParaRPr lang="en-NZ" dirty="0">
              <a:effectLst/>
              <a:ea typeface="Calibri" panose="020F0502020204030204" pitchFamily="34" charset="0"/>
              <a:cs typeface="Times New Roman" panose="02020603050405020304" pitchFamily="18" charset="0"/>
            </a:endParaRPr>
          </a:p>
        </p:txBody>
      </p:sp>
      <p:sp>
        <p:nvSpPr>
          <p:cNvPr id="41" name="Text Box 41"/>
          <p:cNvSpPr txBox="1"/>
          <p:nvPr/>
        </p:nvSpPr>
        <p:spPr>
          <a:xfrm>
            <a:off x="1728449" y="4996140"/>
            <a:ext cx="2805841"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Symbol" panose="05050102010706020507" pitchFamily="18" charset="2"/>
              <a:buChar char=""/>
            </a:pPr>
            <a:r>
              <a:rPr lang="en-US" dirty="0">
                <a:effectLst/>
                <a:latin typeface="Buxton Sketch" panose="03080500000500000004" pitchFamily="66" charset="0"/>
                <a:ea typeface="Calibri" panose="020F0502020204030204" pitchFamily="34" charset="0"/>
                <a:cs typeface="Times New Roman" panose="02020603050405020304" pitchFamily="18" charset="0"/>
              </a:rPr>
              <a:t>Commitment to study</a:t>
            </a:r>
            <a:endParaRPr lang="en-NZ" dirty="0">
              <a:effectLst/>
              <a:ea typeface="Calibri" panose="020F0502020204030204" pitchFamily="34" charset="0"/>
              <a:cs typeface="Times New Roman" panose="02020603050405020304" pitchFamily="18" charset="0"/>
            </a:endParaRPr>
          </a:p>
        </p:txBody>
      </p:sp>
      <p:sp>
        <p:nvSpPr>
          <p:cNvPr id="4" name="Rectangle 4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2" name="TextBox 1"/>
          <p:cNvSpPr txBox="1"/>
          <p:nvPr/>
        </p:nvSpPr>
        <p:spPr>
          <a:xfrm>
            <a:off x="7882447" y="160883"/>
            <a:ext cx="4217695" cy="1200329"/>
          </a:xfrm>
          <a:prstGeom prst="rect">
            <a:avLst/>
          </a:prstGeom>
          <a:noFill/>
        </p:spPr>
        <p:txBody>
          <a:bodyPr wrap="square" rtlCol="0">
            <a:spAutoFit/>
          </a:bodyPr>
          <a:lstStyle/>
          <a:p>
            <a:r>
              <a:rPr lang="en-NZ" sz="2400" b="1" dirty="0" err="1">
                <a:solidFill>
                  <a:srgbClr val="FF0000"/>
                </a:solidFill>
              </a:rPr>
              <a:t>Te</a:t>
            </a:r>
            <a:r>
              <a:rPr lang="en-NZ" sz="2400" b="1" dirty="0">
                <a:solidFill>
                  <a:srgbClr val="FF0000"/>
                </a:solidFill>
              </a:rPr>
              <a:t> </a:t>
            </a:r>
            <a:r>
              <a:rPr lang="en-NZ" sz="2400" b="1" dirty="0" err="1">
                <a:solidFill>
                  <a:srgbClr val="FF0000"/>
                </a:solidFill>
              </a:rPr>
              <a:t>Ao</a:t>
            </a:r>
            <a:r>
              <a:rPr lang="en-NZ" sz="2400" b="1" dirty="0">
                <a:solidFill>
                  <a:srgbClr val="FF0000"/>
                </a:solidFill>
              </a:rPr>
              <a:t> </a:t>
            </a:r>
            <a:r>
              <a:rPr lang="en-NZ" sz="2400" b="1" dirty="0" err="1">
                <a:solidFill>
                  <a:srgbClr val="FF0000"/>
                </a:solidFill>
              </a:rPr>
              <a:t>Marama</a:t>
            </a:r>
            <a:endParaRPr lang="en-NZ" sz="2400" b="1" dirty="0">
              <a:solidFill>
                <a:srgbClr val="FF0000"/>
              </a:solidFill>
            </a:endParaRPr>
          </a:p>
          <a:p>
            <a:r>
              <a:rPr lang="en-NZ" sz="2400" b="1" dirty="0">
                <a:solidFill>
                  <a:srgbClr val="FF0000"/>
                </a:solidFill>
              </a:rPr>
              <a:t>CLEAR – Contribute, Listen, Engage, Achieve, Respect</a:t>
            </a:r>
          </a:p>
        </p:txBody>
      </p:sp>
      <p:sp>
        <p:nvSpPr>
          <p:cNvPr id="2048" name="TextBox 2047"/>
          <p:cNvSpPr txBox="1"/>
          <p:nvPr/>
        </p:nvSpPr>
        <p:spPr>
          <a:xfrm>
            <a:off x="77022" y="61419"/>
            <a:ext cx="4373854" cy="584775"/>
          </a:xfrm>
          <a:prstGeom prst="rect">
            <a:avLst/>
          </a:prstGeom>
          <a:noFill/>
        </p:spPr>
        <p:txBody>
          <a:bodyPr wrap="square" rtlCol="0">
            <a:spAutoFit/>
          </a:bodyPr>
          <a:lstStyle/>
          <a:p>
            <a:r>
              <a:rPr lang="en-NZ" sz="3200" b="1" cap="all" dirty="0">
                <a:solidFill>
                  <a:srgbClr val="FF0000"/>
                </a:solidFill>
                <a:latin typeface="Arial" panose="020B0604020202020204" pitchFamily="34" charset="0"/>
                <a:cs typeface="Arial" panose="020B0604020202020204" pitchFamily="34" charset="0"/>
              </a:rPr>
              <a:t>ESSENCES FOR LIFE</a:t>
            </a:r>
          </a:p>
        </p:txBody>
      </p:sp>
    </p:spTree>
    <p:extLst>
      <p:ext uri="{BB962C8B-B14F-4D97-AF65-F5344CB8AC3E}">
        <p14:creationId xmlns:p14="http://schemas.microsoft.com/office/powerpoint/2010/main" val="232545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37"/>
            <a:ext cx="8610600" cy="826433"/>
          </a:xfrm>
        </p:spPr>
        <p:txBody>
          <a:bodyPr/>
          <a:lstStyle/>
          <a:p>
            <a:pPr algn="l"/>
            <a:r>
              <a:rPr lang="en-NZ" b="1" dirty="0"/>
              <a:t>Annual Plan 2024-2025</a:t>
            </a:r>
          </a:p>
        </p:txBody>
      </p:sp>
      <p:sp>
        <p:nvSpPr>
          <p:cNvPr id="3" name="Content Placeholder 2"/>
          <p:cNvSpPr>
            <a:spLocks noGrp="1"/>
          </p:cNvSpPr>
          <p:nvPr>
            <p:ph sz="half" idx="1"/>
          </p:nvPr>
        </p:nvSpPr>
        <p:spPr>
          <a:xfrm>
            <a:off x="3250004" y="675711"/>
            <a:ext cx="2400781" cy="5804349"/>
          </a:xfrm>
        </p:spPr>
        <p:txBody>
          <a:bodyPr>
            <a:normAutofit lnSpcReduction="10000"/>
          </a:bodyPr>
          <a:lstStyle/>
          <a:p>
            <a:pPr marL="0" indent="0">
              <a:lnSpc>
                <a:spcPct val="110000"/>
              </a:lnSpc>
              <a:spcBef>
                <a:spcPts val="600"/>
              </a:spcBef>
              <a:buNone/>
            </a:pPr>
            <a:r>
              <a:rPr lang="en-NZ" sz="2600" b="1" dirty="0">
                <a:solidFill>
                  <a:srgbClr val="CC0000"/>
                </a:solidFill>
              </a:rPr>
              <a:t>STRATEGY</a:t>
            </a:r>
          </a:p>
          <a:p>
            <a:pPr marL="0" indent="0">
              <a:lnSpc>
                <a:spcPct val="110000"/>
              </a:lnSpc>
              <a:spcBef>
                <a:spcPts val="600"/>
              </a:spcBef>
              <a:buNone/>
            </a:pPr>
            <a:r>
              <a:rPr lang="en-NZ" sz="1900" dirty="0"/>
              <a:t>Morrinsville College will implement Level One of the revised NCEA Standards, and the Literacy Numeracy Prerequisite standards. Preparation for the implementation of the Level Two/Three standards and the revised NZ Curriculum document will continue.</a:t>
            </a:r>
            <a:endParaRPr lang="en-NZ" sz="2000" dirty="0"/>
          </a:p>
        </p:txBody>
      </p:sp>
      <p:sp>
        <p:nvSpPr>
          <p:cNvPr id="4" name="Content Placeholder 3"/>
          <p:cNvSpPr>
            <a:spLocks noGrp="1"/>
          </p:cNvSpPr>
          <p:nvPr>
            <p:ph sz="half" idx="2"/>
          </p:nvPr>
        </p:nvSpPr>
        <p:spPr>
          <a:xfrm>
            <a:off x="5580404" y="398800"/>
            <a:ext cx="5480590" cy="6433863"/>
          </a:xfrm>
        </p:spPr>
        <p:txBody>
          <a:bodyPr>
            <a:normAutofit lnSpcReduction="10000"/>
          </a:bodyPr>
          <a:lstStyle/>
          <a:p>
            <a:pPr marL="0" indent="0">
              <a:lnSpc>
                <a:spcPct val="110000"/>
              </a:lnSpc>
              <a:buNone/>
            </a:pPr>
            <a:r>
              <a:rPr lang="en-NZ" sz="2600" b="1" dirty="0">
                <a:solidFill>
                  <a:srgbClr val="CC0000"/>
                </a:solidFill>
              </a:rPr>
              <a:t>PERFORMANCE INDICATORS</a:t>
            </a:r>
          </a:p>
          <a:p>
            <a:pPr>
              <a:lnSpc>
                <a:spcPct val="110000"/>
              </a:lnSpc>
              <a:spcBef>
                <a:spcPts val="600"/>
              </a:spcBef>
            </a:pPr>
            <a:r>
              <a:rPr lang="en-US" sz="1900" dirty="0"/>
              <a:t>A review of the school timetable will take place during Term 2 with the aim of being implemented in 2025</a:t>
            </a:r>
          </a:p>
          <a:p>
            <a:pPr>
              <a:lnSpc>
                <a:spcPct val="110000"/>
              </a:lnSpc>
              <a:spcBef>
                <a:spcPts val="600"/>
              </a:spcBef>
            </a:pPr>
            <a:r>
              <a:rPr lang="en-US" sz="1900" dirty="0"/>
              <a:t>We will implement the new Numeracy CAA standards at Years 10/11 level in 2025-6</a:t>
            </a:r>
          </a:p>
          <a:p>
            <a:pPr>
              <a:lnSpc>
                <a:spcPct val="110000"/>
              </a:lnSpc>
              <a:spcBef>
                <a:spcPts val="600"/>
              </a:spcBef>
            </a:pPr>
            <a:r>
              <a:rPr lang="en-US" sz="1900" dirty="0"/>
              <a:t>We will implement the new Literacy CAA standards at Years 10/11 level in 2025-6</a:t>
            </a:r>
          </a:p>
          <a:p>
            <a:pPr>
              <a:lnSpc>
                <a:spcPct val="110000"/>
              </a:lnSpc>
              <a:spcBef>
                <a:spcPts val="600"/>
              </a:spcBef>
            </a:pPr>
            <a:r>
              <a:rPr lang="en-US" sz="1900" dirty="0"/>
              <a:t>The new Level One NCEA standards will be implemented in 2024</a:t>
            </a:r>
          </a:p>
          <a:p>
            <a:pPr>
              <a:lnSpc>
                <a:spcPct val="110000"/>
              </a:lnSpc>
              <a:spcBef>
                <a:spcPts val="600"/>
              </a:spcBef>
            </a:pPr>
            <a:r>
              <a:rPr lang="en-US" sz="1900" dirty="0"/>
              <a:t>Staff will undergo within school and external professional learning around their relevant subject specific standards including Level 2.</a:t>
            </a:r>
          </a:p>
          <a:p>
            <a:pPr>
              <a:lnSpc>
                <a:spcPct val="110000"/>
              </a:lnSpc>
              <a:spcBef>
                <a:spcPts val="600"/>
              </a:spcBef>
            </a:pPr>
            <a:r>
              <a:rPr lang="en-US" sz="1900" dirty="0"/>
              <a:t>The NCEA review will take precedence over the NZ Curriculum Review for 2024 and this approach will be re-examined in 2025</a:t>
            </a:r>
          </a:p>
          <a:p>
            <a:pPr>
              <a:lnSpc>
                <a:spcPct val="110000"/>
              </a:lnSpc>
              <a:spcBef>
                <a:spcPts val="600"/>
              </a:spcBef>
            </a:pPr>
            <a:r>
              <a:rPr lang="en-US" sz="1900" dirty="0"/>
              <a:t>Targeted CAA junior and senior English Language Learner classes will be established in 2024</a:t>
            </a:r>
          </a:p>
        </p:txBody>
      </p:sp>
      <p:sp>
        <p:nvSpPr>
          <p:cNvPr id="8" name="TextBox 7"/>
          <p:cNvSpPr txBox="1"/>
          <p:nvPr/>
        </p:nvSpPr>
        <p:spPr>
          <a:xfrm>
            <a:off x="0" y="2839222"/>
            <a:ext cx="3073639" cy="1477328"/>
          </a:xfrm>
          <a:prstGeom prst="rect">
            <a:avLst/>
          </a:prstGeom>
          <a:noFill/>
        </p:spPr>
        <p:txBody>
          <a:bodyPr wrap="square" rtlCol="0">
            <a:spAutoFit/>
          </a:bodyPr>
          <a:lstStyle/>
          <a:p>
            <a:r>
              <a:rPr lang="en-NZ" sz="3600" b="1" dirty="0">
                <a:solidFill>
                  <a:srgbClr val="CC0000"/>
                </a:solidFill>
              </a:rPr>
              <a:t>IMPROVING LEARNING</a:t>
            </a:r>
          </a:p>
          <a:p>
            <a:endParaRPr lang="en-NZ" dirty="0"/>
          </a:p>
        </p:txBody>
      </p:sp>
      <p:sp>
        <p:nvSpPr>
          <p:cNvPr id="6" name="TextBox 5"/>
          <p:cNvSpPr txBox="1"/>
          <p:nvPr/>
        </p:nvSpPr>
        <p:spPr>
          <a:xfrm>
            <a:off x="3073639" y="851770"/>
            <a:ext cx="176365" cy="6006230"/>
          </a:xfrm>
          <a:prstGeom prst="rect">
            <a:avLst/>
          </a:prstGeom>
          <a:gradFill flip="none" rotWithShape="1">
            <a:gsLst>
              <a:gs pos="0">
                <a:schemeClr val="accent1">
                  <a:shade val="30000"/>
                  <a:satMod val="115000"/>
                </a:schemeClr>
              </a:gs>
              <a:gs pos="13000">
                <a:schemeClr val="accent1">
                  <a:shade val="67500"/>
                  <a:satMod val="115000"/>
                </a:schemeClr>
              </a:gs>
              <a:gs pos="100000">
                <a:schemeClr val="accent1">
                  <a:shade val="100000"/>
                  <a:satMod val="115000"/>
                </a:schemeClr>
              </a:gs>
            </a:gsLst>
            <a:lin ang="2700000" scaled="1"/>
            <a:tileRect/>
          </a:gradFill>
        </p:spPr>
        <p:txBody>
          <a:bodyPr wrap="square" rtlCol="0">
            <a:spAutoFit/>
          </a:bodyPr>
          <a:lstStyle/>
          <a:p>
            <a:endParaRPr lang="en-NZ" dirty="0"/>
          </a:p>
        </p:txBody>
      </p:sp>
    </p:spTree>
    <p:extLst>
      <p:ext uri="{BB962C8B-B14F-4D97-AF65-F5344CB8AC3E}">
        <p14:creationId xmlns:p14="http://schemas.microsoft.com/office/powerpoint/2010/main" val="288436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37"/>
            <a:ext cx="8610600" cy="668603"/>
          </a:xfrm>
        </p:spPr>
        <p:txBody>
          <a:bodyPr>
            <a:normAutofit/>
          </a:bodyPr>
          <a:lstStyle/>
          <a:p>
            <a:pPr algn="l"/>
            <a:r>
              <a:rPr lang="en-NZ" b="1" dirty="0"/>
              <a:t>Annual Plan 2024-2025</a:t>
            </a:r>
          </a:p>
        </p:txBody>
      </p:sp>
      <p:sp>
        <p:nvSpPr>
          <p:cNvPr id="3" name="Content Placeholder 2"/>
          <p:cNvSpPr>
            <a:spLocks noGrp="1"/>
          </p:cNvSpPr>
          <p:nvPr>
            <p:ph sz="half" idx="1"/>
          </p:nvPr>
        </p:nvSpPr>
        <p:spPr>
          <a:xfrm>
            <a:off x="3278777" y="693939"/>
            <a:ext cx="2686187" cy="3578957"/>
          </a:xfrm>
        </p:spPr>
        <p:txBody>
          <a:bodyPr>
            <a:normAutofit fontScale="85000" lnSpcReduction="10000"/>
          </a:bodyPr>
          <a:lstStyle/>
          <a:p>
            <a:pPr marL="0" indent="0">
              <a:buNone/>
            </a:pPr>
            <a:r>
              <a:rPr lang="en-NZ" sz="2600" b="1" dirty="0">
                <a:solidFill>
                  <a:srgbClr val="CC0000"/>
                </a:solidFill>
              </a:rPr>
              <a:t>STRATEGY</a:t>
            </a:r>
          </a:p>
          <a:p>
            <a:pPr marL="0" indent="0">
              <a:buNone/>
            </a:pPr>
            <a:r>
              <a:rPr lang="en-US" sz="1900" dirty="0"/>
              <a:t>Morrinsville College will continue to re-imagine what wellbeing looks like for our staff and students by deliberately building on our school culture and traditions, student leadership, community connections, extra-curricular activities and classroom content with an emphasis on participation </a:t>
            </a:r>
            <a:endParaRPr lang="en-NZ" sz="1900" dirty="0"/>
          </a:p>
        </p:txBody>
      </p:sp>
      <p:sp>
        <p:nvSpPr>
          <p:cNvPr id="4" name="Content Placeholder 3"/>
          <p:cNvSpPr>
            <a:spLocks noGrp="1"/>
          </p:cNvSpPr>
          <p:nvPr>
            <p:ph sz="half" idx="2"/>
          </p:nvPr>
        </p:nvSpPr>
        <p:spPr>
          <a:xfrm>
            <a:off x="5802595" y="500993"/>
            <a:ext cx="5324030" cy="5980893"/>
          </a:xfrm>
        </p:spPr>
        <p:txBody>
          <a:bodyPr>
            <a:normAutofit fontScale="85000" lnSpcReduction="10000"/>
          </a:bodyPr>
          <a:lstStyle/>
          <a:p>
            <a:pPr marL="0" indent="0">
              <a:buNone/>
            </a:pPr>
            <a:r>
              <a:rPr lang="en-NZ" sz="2600" b="1" dirty="0">
                <a:solidFill>
                  <a:srgbClr val="CC0000"/>
                </a:solidFill>
              </a:rPr>
              <a:t>PERFORMANCE INDICATORS</a:t>
            </a:r>
          </a:p>
          <a:p>
            <a:pPr>
              <a:spcBef>
                <a:spcPts val="600"/>
              </a:spcBef>
              <a:spcAft>
                <a:spcPts val="200"/>
              </a:spcAft>
            </a:pPr>
            <a:r>
              <a:rPr lang="en-US" sz="1900" dirty="0"/>
              <a:t>Student leadership selection processes at Morrinsville College will be continue to be developed in 2024-5</a:t>
            </a:r>
          </a:p>
          <a:p>
            <a:pPr>
              <a:spcBef>
                <a:spcPts val="600"/>
              </a:spcBef>
              <a:spcAft>
                <a:spcPts val="200"/>
              </a:spcAft>
            </a:pPr>
            <a:r>
              <a:rPr lang="en-US" sz="1900" dirty="0"/>
              <a:t>Increased participation in extra-curricular and house activities will be encouraged with a Term One theme of “Wellbeing through Connection” in 2024</a:t>
            </a:r>
          </a:p>
          <a:p>
            <a:pPr>
              <a:spcBef>
                <a:spcPts val="600"/>
              </a:spcBef>
              <a:spcAft>
                <a:spcPts val="200"/>
              </a:spcAft>
            </a:pPr>
            <a:r>
              <a:rPr lang="en-US" sz="1900" dirty="0"/>
              <a:t>Year 9 Camp will move to early in Term One 2024</a:t>
            </a:r>
          </a:p>
          <a:p>
            <a:pPr>
              <a:spcBef>
                <a:spcPts val="600"/>
              </a:spcBef>
              <a:spcAft>
                <a:spcPts val="200"/>
              </a:spcAft>
            </a:pPr>
            <a:r>
              <a:rPr lang="en-US" sz="1900" dirty="0"/>
              <a:t>A student Spirit Week will be investigated in 2024</a:t>
            </a:r>
          </a:p>
          <a:p>
            <a:pPr>
              <a:spcBef>
                <a:spcPts val="600"/>
              </a:spcBef>
              <a:spcAft>
                <a:spcPts val="200"/>
              </a:spcAft>
            </a:pPr>
            <a:r>
              <a:rPr lang="en-US" sz="1900" dirty="0"/>
              <a:t>Junior Electives will occur at the end of the year</a:t>
            </a:r>
          </a:p>
          <a:p>
            <a:pPr>
              <a:spcBef>
                <a:spcPts val="600"/>
              </a:spcBef>
              <a:spcAft>
                <a:spcPts val="200"/>
              </a:spcAft>
            </a:pPr>
            <a:r>
              <a:rPr lang="en-US" sz="1900" dirty="0"/>
              <a:t>The encouragement of staff activities, learning and traditions. This will include the recognition of some long serving staff</a:t>
            </a:r>
          </a:p>
          <a:p>
            <a:pPr>
              <a:spcBef>
                <a:spcPts val="600"/>
              </a:spcBef>
              <a:spcAft>
                <a:spcPts val="200"/>
              </a:spcAft>
            </a:pPr>
            <a:r>
              <a:rPr lang="en-US" sz="1900" dirty="0"/>
              <a:t>The provision of events that will promote life skills, community service opportunities and the future aspirations of our students</a:t>
            </a:r>
          </a:p>
          <a:p>
            <a:pPr>
              <a:spcBef>
                <a:spcPts val="600"/>
              </a:spcBef>
              <a:spcAft>
                <a:spcPts val="200"/>
              </a:spcAft>
            </a:pPr>
            <a:r>
              <a:rPr lang="en-US" sz="1900" dirty="0"/>
              <a:t>Investing in opportunities to reinforce our CLEAR school values as students learn to navigate social issues</a:t>
            </a:r>
          </a:p>
          <a:p>
            <a:pPr marL="0" indent="0">
              <a:spcBef>
                <a:spcPts val="600"/>
              </a:spcBef>
              <a:spcAft>
                <a:spcPts val="200"/>
              </a:spcAft>
              <a:buNone/>
            </a:pPr>
            <a:r>
              <a:rPr lang="en-US" sz="1900" dirty="0"/>
              <a:t> </a:t>
            </a:r>
          </a:p>
        </p:txBody>
      </p:sp>
      <p:sp>
        <p:nvSpPr>
          <p:cNvPr id="8" name="TextBox 7"/>
          <p:cNvSpPr txBox="1"/>
          <p:nvPr/>
        </p:nvSpPr>
        <p:spPr>
          <a:xfrm>
            <a:off x="93166" y="2865073"/>
            <a:ext cx="2843408" cy="2585323"/>
          </a:xfrm>
          <a:prstGeom prst="rect">
            <a:avLst/>
          </a:prstGeom>
          <a:noFill/>
        </p:spPr>
        <p:txBody>
          <a:bodyPr wrap="square" rtlCol="0">
            <a:spAutoFit/>
          </a:bodyPr>
          <a:lstStyle/>
          <a:p>
            <a:r>
              <a:rPr lang="en-NZ" sz="3600" b="1" dirty="0">
                <a:solidFill>
                  <a:srgbClr val="CC0000"/>
                </a:solidFill>
              </a:rPr>
              <a:t>BUILDING ON STAFF &amp; STUDENT WELLBEING</a:t>
            </a:r>
          </a:p>
          <a:p>
            <a:endParaRPr lang="en-NZ" dirty="0"/>
          </a:p>
        </p:txBody>
      </p:sp>
      <p:sp>
        <p:nvSpPr>
          <p:cNvPr id="6" name="TextBox 5"/>
          <p:cNvSpPr txBox="1"/>
          <p:nvPr/>
        </p:nvSpPr>
        <p:spPr>
          <a:xfrm>
            <a:off x="3102412" y="851770"/>
            <a:ext cx="176365" cy="6006230"/>
          </a:xfrm>
          <a:prstGeom prst="rect">
            <a:avLst/>
          </a:prstGeom>
          <a:gradFill flip="none" rotWithShape="1">
            <a:gsLst>
              <a:gs pos="0">
                <a:schemeClr val="accent1">
                  <a:shade val="30000"/>
                  <a:satMod val="115000"/>
                </a:schemeClr>
              </a:gs>
              <a:gs pos="13000">
                <a:schemeClr val="accent1">
                  <a:shade val="67500"/>
                  <a:satMod val="115000"/>
                </a:schemeClr>
              </a:gs>
              <a:gs pos="100000">
                <a:schemeClr val="accent1">
                  <a:shade val="100000"/>
                  <a:satMod val="115000"/>
                </a:schemeClr>
              </a:gs>
            </a:gsLst>
            <a:lin ang="2700000" scaled="1"/>
            <a:tileRect/>
          </a:gradFill>
        </p:spPr>
        <p:txBody>
          <a:bodyPr wrap="square" rtlCol="0">
            <a:spAutoFit/>
          </a:bodyPr>
          <a:lstStyle/>
          <a:p>
            <a:endParaRPr lang="en-NZ" dirty="0"/>
          </a:p>
        </p:txBody>
      </p:sp>
    </p:spTree>
    <p:extLst>
      <p:ext uri="{BB962C8B-B14F-4D97-AF65-F5344CB8AC3E}">
        <p14:creationId xmlns:p14="http://schemas.microsoft.com/office/powerpoint/2010/main" val="67758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37"/>
            <a:ext cx="8610600" cy="826433"/>
          </a:xfrm>
        </p:spPr>
        <p:txBody>
          <a:bodyPr/>
          <a:lstStyle/>
          <a:p>
            <a:pPr algn="l"/>
            <a:r>
              <a:rPr lang="en-NZ" b="1" dirty="0"/>
              <a:t>Annual Plan 2024-2025</a:t>
            </a:r>
          </a:p>
        </p:txBody>
      </p:sp>
      <p:sp>
        <p:nvSpPr>
          <p:cNvPr id="3" name="Content Placeholder 2"/>
          <p:cNvSpPr>
            <a:spLocks noGrp="1"/>
          </p:cNvSpPr>
          <p:nvPr>
            <p:ph sz="half" idx="1"/>
          </p:nvPr>
        </p:nvSpPr>
        <p:spPr>
          <a:xfrm>
            <a:off x="3250004" y="772855"/>
            <a:ext cx="2340840" cy="6006230"/>
          </a:xfrm>
        </p:spPr>
        <p:txBody>
          <a:bodyPr>
            <a:normAutofit/>
          </a:bodyPr>
          <a:lstStyle/>
          <a:p>
            <a:pPr marL="0" indent="0">
              <a:lnSpc>
                <a:spcPct val="110000"/>
              </a:lnSpc>
              <a:buNone/>
            </a:pPr>
            <a:r>
              <a:rPr lang="en-NZ" sz="2400" b="1" dirty="0">
                <a:solidFill>
                  <a:srgbClr val="CC0000"/>
                </a:solidFill>
              </a:rPr>
              <a:t>STRATEGY</a:t>
            </a:r>
          </a:p>
          <a:p>
            <a:pPr marL="0" indent="0">
              <a:buNone/>
            </a:pPr>
            <a:r>
              <a:rPr lang="en-US" sz="1900" dirty="0"/>
              <a:t>Morrinsville College will remain committed to improving the academic and pastoral outcomes of students who identify themselves as Maaori, </a:t>
            </a:r>
            <a:r>
              <a:rPr lang="en-US" sz="1900" dirty="0" err="1"/>
              <a:t>Ngaati</a:t>
            </a:r>
            <a:r>
              <a:rPr lang="en-US" sz="1900" dirty="0"/>
              <a:t> </a:t>
            </a:r>
            <a:r>
              <a:rPr lang="en-US" sz="1900" dirty="0" err="1"/>
              <a:t>Hauaa</a:t>
            </a:r>
            <a:r>
              <a:rPr lang="en-US" sz="1900" dirty="0"/>
              <a:t> or Waikato Tainui, in order to better meet the iwi aspirations for their </a:t>
            </a:r>
            <a:r>
              <a:rPr lang="en-US" sz="1900" dirty="0" err="1"/>
              <a:t>tamariki</a:t>
            </a:r>
            <a:r>
              <a:rPr lang="en-US" sz="1900" dirty="0"/>
              <a:t> </a:t>
            </a:r>
            <a:endParaRPr lang="en-NZ" sz="1900" dirty="0"/>
          </a:p>
          <a:p>
            <a:endParaRPr lang="en-NZ" sz="2000" dirty="0"/>
          </a:p>
        </p:txBody>
      </p:sp>
      <p:sp>
        <p:nvSpPr>
          <p:cNvPr id="4" name="Content Placeholder 3"/>
          <p:cNvSpPr>
            <a:spLocks noGrp="1"/>
          </p:cNvSpPr>
          <p:nvPr>
            <p:ph sz="half" idx="2"/>
          </p:nvPr>
        </p:nvSpPr>
        <p:spPr>
          <a:xfrm>
            <a:off x="5481402" y="169682"/>
            <a:ext cx="6202837" cy="6688318"/>
          </a:xfrm>
        </p:spPr>
        <p:txBody>
          <a:bodyPr>
            <a:normAutofit/>
          </a:bodyPr>
          <a:lstStyle/>
          <a:p>
            <a:pPr marL="0" indent="0">
              <a:lnSpc>
                <a:spcPct val="110000"/>
              </a:lnSpc>
              <a:buNone/>
            </a:pPr>
            <a:r>
              <a:rPr lang="en-NZ" sz="2400" b="1" dirty="0">
                <a:solidFill>
                  <a:srgbClr val="CC0000"/>
                </a:solidFill>
              </a:rPr>
              <a:t>PERFORMANCE INDICATORS</a:t>
            </a:r>
          </a:p>
          <a:p>
            <a:pPr>
              <a:spcBef>
                <a:spcPts val="600"/>
              </a:spcBef>
              <a:spcAft>
                <a:spcPts val="300"/>
              </a:spcAft>
            </a:pPr>
            <a:r>
              <a:rPr lang="en-NZ" sz="1800" dirty="0"/>
              <a:t>Staff </a:t>
            </a:r>
            <a:r>
              <a:rPr lang="en-NZ" dirty="0"/>
              <a:t>continue to experience professional learning </a:t>
            </a:r>
            <a:r>
              <a:rPr lang="en-US" dirty="0"/>
              <a:t>on developing positive, culturally-responsive relationships in the classroom which provide a foundation of good health and wellbeing for our young Maaori</a:t>
            </a:r>
            <a:endParaRPr lang="en-NZ" dirty="0"/>
          </a:p>
          <a:p>
            <a:pPr>
              <a:spcBef>
                <a:spcPts val="600"/>
              </a:spcBef>
              <a:spcAft>
                <a:spcPts val="300"/>
              </a:spcAft>
            </a:pPr>
            <a:r>
              <a:rPr lang="en-US" dirty="0"/>
              <a:t>Working with the Kahui Ako leadership to promote across-COL cultural capability</a:t>
            </a:r>
          </a:p>
          <a:p>
            <a:pPr>
              <a:spcBef>
                <a:spcPts val="600"/>
              </a:spcBef>
              <a:spcAft>
                <a:spcPts val="300"/>
              </a:spcAft>
            </a:pPr>
            <a:r>
              <a:rPr lang="en-US" dirty="0"/>
              <a:t>Two roles will be established as part of the Community Liaison trial to work alongside </a:t>
            </a:r>
            <a:r>
              <a:rPr lang="en-US" dirty="0" err="1"/>
              <a:t>whaanau</a:t>
            </a:r>
            <a:r>
              <a:rPr lang="en-US" dirty="0"/>
              <a:t> for 2024-5</a:t>
            </a:r>
          </a:p>
          <a:p>
            <a:pPr>
              <a:spcBef>
                <a:spcPts val="600"/>
              </a:spcBef>
              <a:spcAft>
                <a:spcPts val="300"/>
              </a:spcAft>
            </a:pPr>
            <a:r>
              <a:rPr lang="en-US" dirty="0"/>
              <a:t>Te Puawaitanga will organise an introduction day at Kai-a-</a:t>
            </a:r>
            <a:r>
              <a:rPr lang="en-US" dirty="0" err="1"/>
              <a:t>te</a:t>
            </a:r>
            <a:r>
              <a:rPr lang="en-US" dirty="0"/>
              <a:t>-Mata marae at the start of the year for Yr 9,12 -13 Maaori students.</a:t>
            </a:r>
          </a:p>
          <a:p>
            <a:pPr>
              <a:spcBef>
                <a:spcPts val="600"/>
              </a:spcBef>
              <a:spcAft>
                <a:spcPts val="300"/>
              </a:spcAft>
            </a:pPr>
            <a:r>
              <a:rPr lang="en-NZ" sz="1800" dirty="0"/>
              <a:t>Special programmes are delivered to enhance the growth of Maaori cultural identity and Maaori students’ learning outcomes </a:t>
            </a:r>
          </a:p>
          <a:p>
            <a:pPr>
              <a:spcBef>
                <a:spcPts val="600"/>
              </a:spcBef>
              <a:spcAft>
                <a:spcPts val="300"/>
              </a:spcAft>
            </a:pPr>
            <a:r>
              <a:rPr lang="en-NZ" sz="1900" dirty="0"/>
              <a:t>The Board supports Te Reo, Te Ao Maaori and Maaori Performing Arts classes for the three senior levels</a:t>
            </a:r>
          </a:p>
          <a:p>
            <a:pPr>
              <a:spcBef>
                <a:spcPts val="600"/>
              </a:spcBef>
              <a:spcAft>
                <a:spcPts val="300"/>
              </a:spcAft>
            </a:pPr>
            <a:r>
              <a:rPr lang="en-NZ" sz="1900" dirty="0"/>
              <a:t>More staff and SLT will take part in the Tupu Ora Teachers’ Programme or an equivalent programme which will contribute to their teacher registration</a:t>
            </a:r>
          </a:p>
          <a:p>
            <a:pPr>
              <a:spcBef>
                <a:spcPts val="600"/>
              </a:spcBef>
              <a:spcAft>
                <a:spcPts val="300"/>
              </a:spcAft>
            </a:pPr>
            <a:endParaRPr lang="en-NZ" sz="1900" dirty="0"/>
          </a:p>
        </p:txBody>
      </p:sp>
      <p:sp>
        <p:nvSpPr>
          <p:cNvPr id="8" name="TextBox 7"/>
          <p:cNvSpPr txBox="1"/>
          <p:nvPr/>
        </p:nvSpPr>
        <p:spPr>
          <a:xfrm>
            <a:off x="115116" y="2760308"/>
            <a:ext cx="2843408" cy="2031325"/>
          </a:xfrm>
          <a:prstGeom prst="rect">
            <a:avLst/>
          </a:prstGeom>
          <a:noFill/>
        </p:spPr>
        <p:txBody>
          <a:bodyPr wrap="square" rtlCol="0">
            <a:spAutoFit/>
          </a:bodyPr>
          <a:lstStyle/>
          <a:p>
            <a:r>
              <a:rPr lang="en-NZ" sz="3600" b="1" dirty="0">
                <a:solidFill>
                  <a:srgbClr val="CC0000"/>
                </a:solidFill>
              </a:rPr>
              <a:t>GROWING CULTURAL AWARENESS</a:t>
            </a:r>
          </a:p>
          <a:p>
            <a:endParaRPr lang="en-NZ" dirty="0"/>
          </a:p>
        </p:txBody>
      </p:sp>
      <p:sp>
        <p:nvSpPr>
          <p:cNvPr id="6" name="TextBox 5"/>
          <p:cNvSpPr txBox="1"/>
          <p:nvPr/>
        </p:nvSpPr>
        <p:spPr>
          <a:xfrm>
            <a:off x="3073639" y="851770"/>
            <a:ext cx="176365" cy="6006230"/>
          </a:xfrm>
          <a:prstGeom prst="rect">
            <a:avLst/>
          </a:prstGeom>
          <a:gradFill flip="none" rotWithShape="1">
            <a:gsLst>
              <a:gs pos="0">
                <a:schemeClr val="accent1">
                  <a:shade val="30000"/>
                  <a:satMod val="115000"/>
                </a:schemeClr>
              </a:gs>
              <a:gs pos="13000">
                <a:schemeClr val="accent1">
                  <a:shade val="67500"/>
                  <a:satMod val="115000"/>
                </a:schemeClr>
              </a:gs>
              <a:gs pos="100000">
                <a:schemeClr val="accent1">
                  <a:shade val="100000"/>
                  <a:satMod val="115000"/>
                </a:schemeClr>
              </a:gs>
            </a:gsLst>
            <a:lin ang="2700000" scaled="1"/>
            <a:tileRect/>
          </a:gradFill>
        </p:spPr>
        <p:txBody>
          <a:bodyPr wrap="square" rtlCol="0">
            <a:spAutoFit/>
          </a:bodyPr>
          <a:lstStyle/>
          <a:p>
            <a:endParaRPr lang="en-NZ" dirty="0"/>
          </a:p>
        </p:txBody>
      </p:sp>
    </p:spTree>
    <p:extLst>
      <p:ext uri="{BB962C8B-B14F-4D97-AF65-F5344CB8AC3E}">
        <p14:creationId xmlns:p14="http://schemas.microsoft.com/office/powerpoint/2010/main" val="395624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37"/>
            <a:ext cx="8610600" cy="826433"/>
          </a:xfrm>
        </p:spPr>
        <p:txBody>
          <a:bodyPr/>
          <a:lstStyle/>
          <a:p>
            <a:pPr algn="l"/>
            <a:r>
              <a:rPr lang="en-NZ" b="1" dirty="0"/>
              <a:t>Annual Plan 2024-2025</a:t>
            </a:r>
          </a:p>
        </p:txBody>
      </p:sp>
      <p:sp>
        <p:nvSpPr>
          <p:cNvPr id="3" name="Content Placeholder 2"/>
          <p:cNvSpPr>
            <a:spLocks noGrp="1"/>
          </p:cNvSpPr>
          <p:nvPr>
            <p:ph sz="half" idx="1"/>
          </p:nvPr>
        </p:nvSpPr>
        <p:spPr>
          <a:xfrm>
            <a:off x="3353222" y="851770"/>
            <a:ext cx="2481419" cy="6164057"/>
          </a:xfrm>
        </p:spPr>
        <p:txBody>
          <a:bodyPr>
            <a:normAutofit fontScale="77500" lnSpcReduction="20000"/>
          </a:bodyPr>
          <a:lstStyle/>
          <a:p>
            <a:pPr marL="0" indent="0">
              <a:lnSpc>
                <a:spcPct val="110000"/>
              </a:lnSpc>
              <a:spcBef>
                <a:spcPts val="600"/>
              </a:spcBef>
              <a:buNone/>
            </a:pPr>
            <a:r>
              <a:rPr lang="en-NZ" sz="2600" b="1" dirty="0">
                <a:solidFill>
                  <a:srgbClr val="CC0000"/>
                </a:solidFill>
              </a:rPr>
              <a:t>STRATEGY</a:t>
            </a:r>
          </a:p>
          <a:p>
            <a:pPr marL="0" indent="0">
              <a:lnSpc>
                <a:spcPct val="110000"/>
              </a:lnSpc>
              <a:spcBef>
                <a:spcPts val="600"/>
              </a:spcBef>
              <a:buNone/>
            </a:pPr>
            <a:r>
              <a:rPr lang="en-NZ" sz="2100" dirty="0"/>
              <a:t>Teachers will identify all priority learners who are working below their expected curriculum level and accelerate their learning through targeted strategies, with a continued focus to improve the learning of our Maaori Pasifika and English Language Learner students</a:t>
            </a:r>
          </a:p>
          <a:p>
            <a:endParaRPr lang="en-NZ" sz="2000" dirty="0"/>
          </a:p>
        </p:txBody>
      </p:sp>
      <p:sp>
        <p:nvSpPr>
          <p:cNvPr id="4" name="Content Placeholder 3"/>
          <p:cNvSpPr>
            <a:spLocks noGrp="1"/>
          </p:cNvSpPr>
          <p:nvPr>
            <p:ph sz="half" idx="2"/>
          </p:nvPr>
        </p:nvSpPr>
        <p:spPr>
          <a:xfrm>
            <a:off x="5660827" y="583856"/>
            <a:ext cx="5536961" cy="6274144"/>
          </a:xfrm>
        </p:spPr>
        <p:txBody>
          <a:bodyPr>
            <a:normAutofit fontScale="77500" lnSpcReduction="20000"/>
          </a:bodyPr>
          <a:lstStyle/>
          <a:p>
            <a:pPr marL="0" indent="0">
              <a:lnSpc>
                <a:spcPct val="110000"/>
              </a:lnSpc>
              <a:buNone/>
            </a:pPr>
            <a:r>
              <a:rPr lang="en-NZ" sz="2600" b="1" dirty="0">
                <a:solidFill>
                  <a:srgbClr val="CC0000"/>
                </a:solidFill>
              </a:rPr>
              <a:t>PERFORMANCE INDICATORS</a:t>
            </a:r>
          </a:p>
          <a:p>
            <a:pPr>
              <a:lnSpc>
                <a:spcPct val="110000"/>
              </a:lnSpc>
              <a:spcBef>
                <a:spcPts val="600"/>
              </a:spcBef>
            </a:pPr>
            <a:r>
              <a:rPr lang="en-NZ" sz="2100" dirty="0"/>
              <a:t>The English and Mathematics Learning Areas work with other learning areas to continually discuss and develop targeted strategies to improve the Literacy and Numeracy of all identified priority learners, especially in Years 9 to 11</a:t>
            </a:r>
          </a:p>
          <a:p>
            <a:pPr>
              <a:lnSpc>
                <a:spcPct val="110000"/>
              </a:lnSpc>
              <a:spcBef>
                <a:spcPts val="600"/>
              </a:spcBef>
            </a:pPr>
            <a:r>
              <a:rPr lang="en-NZ" sz="2100" dirty="0"/>
              <a:t>Progress of all priority learners, and Maaori and Pasifika students as a focus group, is regularly monitored throughout the year</a:t>
            </a:r>
          </a:p>
          <a:p>
            <a:pPr>
              <a:lnSpc>
                <a:spcPct val="110000"/>
              </a:lnSpc>
              <a:spcBef>
                <a:spcPts val="600"/>
              </a:spcBef>
            </a:pPr>
            <a:r>
              <a:rPr lang="en-NZ" sz="2100" dirty="0"/>
              <a:t>Four ESOL classes will be established with two focused on students achieving the  Literacy and Numeracy CAA</a:t>
            </a:r>
          </a:p>
          <a:p>
            <a:pPr>
              <a:lnSpc>
                <a:spcPct val="110000"/>
              </a:lnSpc>
              <a:spcBef>
                <a:spcPts val="600"/>
              </a:spcBef>
            </a:pPr>
            <a:r>
              <a:rPr lang="en-NZ" sz="2100" dirty="0"/>
              <a:t>Special programmes are organised and delivered for targeted Year 11 and 12 students to motivate them and assist their NCEA achievement</a:t>
            </a:r>
          </a:p>
          <a:p>
            <a:pPr>
              <a:lnSpc>
                <a:spcPct val="110000"/>
              </a:lnSpc>
              <a:spcBef>
                <a:spcPts val="600"/>
              </a:spcBef>
            </a:pPr>
            <a:r>
              <a:rPr lang="en-NZ" sz="2100" dirty="0"/>
              <a:t>From Term 2 special courses and interventions are implemented to support students at risk of not gaining Literacy, Numeracy and NCEA Level One</a:t>
            </a:r>
          </a:p>
          <a:p>
            <a:pPr>
              <a:lnSpc>
                <a:spcPct val="110000"/>
              </a:lnSpc>
              <a:spcBef>
                <a:spcPts val="600"/>
              </a:spcBef>
            </a:pPr>
            <a:r>
              <a:rPr lang="en-NZ" sz="2100" dirty="0"/>
              <a:t>Learning Coaches track the achievement of priority learners, mentor them and ensure a partnership with home where there are learning, attendance or behavioural issues</a:t>
            </a:r>
          </a:p>
        </p:txBody>
      </p:sp>
      <p:sp>
        <p:nvSpPr>
          <p:cNvPr id="8" name="TextBox 7"/>
          <p:cNvSpPr txBox="1"/>
          <p:nvPr/>
        </p:nvSpPr>
        <p:spPr>
          <a:xfrm>
            <a:off x="0" y="2839222"/>
            <a:ext cx="3073639" cy="1477328"/>
          </a:xfrm>
          <a:prstGeom prst="rect">
            <a:avLst/>
          </a:prstGeom>
          <a:noFill/>
        </p:spPr>
        <p:txBody>
          <a:bodyPr wrap="square" rtlCol="0">
            <a:spAutoFit/>
          </a:bodyPr>
          <a:lstStyle/>
          <a:p>
            <a:r>
              <a:rPr lang="en-NZ" sz="3600" b="1" dirty="0">
                <a:solidFill>
                  <a:srgbClr val="CC0000"/>
                </a:solidFill>
              </a:rPr>
              <a:t>IMPROVING LEARNING</a:t>
            </a:r>
          </a:p>
          <a:p>
            <a:endParaRPr lang="en-NZ" dirty="0"/>
          </a:p>
        </p:txBody>
      </p:sp>
      <p:sp>
        <p:nvSpPr>
          <p:cNvPr id="6" name="TextBox 5"/>
          <p:cNvSpPr txBox="1"/>
          <p:nvPr/>
        </p:nvSpPr>
        <p:spPr>
          <a:xfrm>
            <a:off x="3073639" y="851770"/>
            <a:ext cx="176365" cy="6006230"/>
          </a:xfrm>
          <a:prstGeom prst="rect">
            <a:avLst/>
          </a:prstGeom>
          <a:gradFill flip="none" rotWithShape="1">
            <a:gsLst>
              <a:gs pos="0">
                <a:schemeClr val="accent1">
                  <a:shade val="30000"/>
                  <a:satMod val="115000"/>
                </a:schemeClr>
              </a:gs>
              <a:gs pos="13000">
                <a:schemeClr val="accent1">
                  <a:shade val="67500"/>
                  <a:satMod val="115000"/>
                </a:schemeClr>
              </a:gs>
              <a:gs pos="100000">
                <a:schemeClr val="accent1">
                  <a:shade val="100000"/>
                  <a:satMod val="115000"/>
                </a:schemeClr>
              </a:gs>
            </a:gsLst>
            <a:lin ang="2700000" scaled="1"/>
            <a:tileRect/>
          </a:gradFill>
        </p:spPr>
        <p:txBody>
          <a:bodyPr wrap="square" rtlCol="0">
            <a:spAutoFit/>
          </a:bodyPr>
          <a:lstStyle/>
          <a:p>
            <a:endParaRPr lang="en-NZ" dirty="0"/>
          </a:p>
        </p:txBody>
      </p:sp>
    </p:spTree>
    <p:extLst>
      <p:ext uri="{BB962C8B-B14F-4D97-AF65-F5344CB8AC3E}">
        <p14:creationId xmlns:p14="http://schemas.microsoft.com/office/powerpoint/2010/main" val="3291312795"/>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27012</TotalTime>
  <Words>1003</Words>
  <Application>Microsoft Office PowerPoint</Application>
  <PresentationFormat>Widescreen</PresentationFormat>
  <Paragraphs>111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Buxton Sketch</vt:lpstr>
      <vt:lpstr>Symbol</vt:lpstr>
      <vt:lpstr>Trebuchet MS</vt:lpstr>
      <vt:lpstr>Wingdings 3</vt:lpstr>
      <vt:lpstr>Facet</vt:lpstr>
      <vt:lpstr>OUR 2024-2025 STRATEGIC GOALS</vt:lpstr>
      <vt:lpstr>VALUES Our values reflect a commitment to our students living together respectfully and thriving in their education </vt:lpstr>
      <vt:lpstr>PRINCIPLES</vt:lpstr>
      <vt:lpstr>PowerPoint Presentation</vt:lpstr>
      <vt:lpstr>Annual Plan 2024-2025</vt:lpstr>
      <vt:lpstr>Annual Plan 2024-2025</vt:lpstr>
      <vt:lpstr>Annual Plan 2024-2025</vt:lpstr>
      <vt:lpstr>Annual Plan 2024-2025</vt:lpstr>
    </vt:vector>
  </TitlesOfParts>
  <Company>Morrinsville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2019 STRATEGIC GOALS</dc:title>
  <dc:creator>Grace Martin</dc:creator>
  <cp:lastModifiedBy>Grace Martin</cp:lastModifiedBy>
  <cp:revision>107</cp:revision>
  <cp:lastPrinted>2024-01-23T21:15:19Z</cp:lastPrinted>
  <dcterms:created xsi:type="dcterms:W3CDTF">2019-03-12T21:40:18Z</dcterms:created>
  <dcterms:modified xsi:type="dcterms:W3CDTF">2024-02-13T19:58:08Z</dcterms:modified>
</cp:coreProperties>
</file>